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_rels/presentation.xml.rels" ContentType="application/vnd.openxmlformats-package.relationships+xml"/>
  <Override PartName="/ppt/media/image10.png" ContentType="image/png"/>
  <Override PartName="/ppt/media/image1.png" ContentType="image/png"/>
  <Override PartName="/ppt/media/image9.svg" ContentType="image/svg"/>
  <Override PartName="/ppt/media/image20.svg" ContentType="image/svg"/>
  <Override PartName="/ppt/media/image12.png" ContentType="image/png"/>
  <Override PartName="/ppt/media/image3.png" ContentType="image/png"/>
  <Override PartName="/ppt/media/image8.png" ContentType="image/png"/>
  <Override PartName="/ppt/media/image17.png" ContentType="image/png"/>
  <Override PartName="/ppt/media/media23.mp4" ContentType="video/mp4"/>
  <Override PartName="/ppt/media/image13.png" ContentType="image/png"/>
  <Override PartName="/ppt/media/image6.svg" ContentType="image/svg"/>
  <Override PartName="/ppt/media/image11.png" ContentType="image/png"/>
  <Override PartName="/ppt/media/image25.png" ContentType="image/png"/>
  <Override PartName="/ppt/media/image24.jpeg" ContentType="image/jpeg"/>
  <Override PartName="/ppt/media/image4.svg" ContentType="image/svg"/>
  <Override PartName="/ppt/media/image22.png" ContentType="image/png"/>
  <Override PartName="/ppt/media/image2.svg" ContentType="image/svg"/>
  <Override PartName="/ppt/media/image21.png" ContentType="image/png"/>
  <Override PartName="/ppt/media/image19.png" ContentType="image/png"/>
  <Override PartName="/ppt/media/image18.png" ContentType="image/png"/>
  <Override PartName="/ppt/media/image15.png" ContentType="image/png"/>
  <Override PartName="/ppt/media/image5.png" ContentType="image/png"/>
  <Override PartName="/ppt/media/image14.png" ContentType="image/png"/>
  <Override PartName="/ppt/media/image7.png" ContentType="image/png"/>
  <Override PartName="/ppt/media/image16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</p:sldIdLst>
  <p:sldSz cx="18288000" cy="10287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EDE1A19-08D3-4C88-BB29-4E447862EDB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9A68059C-76B1-4AAD-A26D-DE919B798DF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727A6D51-A15E-41A1-91F8-1DC9BC9D833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602675C-A1C7-4FC2-B1AB-14A265E4054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3825FFB-5F85-4B57-96DF-E105E478F95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B575BE2-6722-4904-BFC5-F0927BDB69E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9D02123C-FC78-46CA-97BE-61275B934DC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05BD48CF-BC0C-43AB-8F34-32D8C461370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E6ABC794-2CB7-495E-A576-9F6979CF3D9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66539AFB-19F3-4A22-A033-7AE9D86615A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3483129B-3DBF-4A46-8C75-66F2AEDB74F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7162F08-97A9-4E23-BFA6-AB3B0D5CD0B3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7800" cy="116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1280" cy="58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7800" cy="469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dt" idx="28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ftr" idx="29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" name="PlaceHolder 6"/>
          <p:cNvSpPr>
            <a:spLocks noGrp="1"/>
          </p:cNvSpPr>
          <p:nvPr>
            <p:ph type="sldNum" idx="30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1132FA5-7808-4385-83AB-4A1858DBD6AD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6040" cy="56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6040" cy="80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dt" idx="3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" name="PlaceHolder 5"/>
          <p:cNvSpPr>
            <a:spLocks noGrp="1"/>
          </p:cNvSpPr>
          <p:nvPr>
            <p:ph type="ftr" idx="3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" name="PlaceHolder 6"/>
          <p:cNvSpPr>
            <a:spLocks noGrp="1"/>
          </p:cNvSpPr>
          <p:nvPr>
            <p:ph type="sldNum" idx="3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C408C9A-9BF4-4FF3-BFC3-7F09017DD643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3C2830F-9939-4667-B467-F68FA76701BA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629400" y="274680"/>
            <a:ext cx="205704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274680"/>
            <a:ext cx="601956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34049A3-FE68-4EE6-852C-041CD3665FDA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dt" idx="10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ftr" idx="11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5"/>
          <p:cNvSpPr>
            <a:spLocks noGrp="1"/>
          </p:cNvSpPr>
          <p:nvPr>
            <p:ph type="sldNum" idx="12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7D23CCF-7BDA-41DD-942E-055692F0C268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4000" spc="-1" strike="noStrike" cap="all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Click to edit Master text styles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dt" idx="13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ftr" idx="14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5"/>
          <p:cNvSpPr>
            <a:spLocks noGrp="1"/>
          </p:cNvSpPr>
          <p:nvPr>
            <p:ph type="sldNum" idx="15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D108EE9-CF0A-4A6B-A07B-A9A774BF101F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dt" idx="16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ftr" idx="17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6"/>
          <p:cNvSpPr>
            <a:spLocks noGrp="1"/>
          </p:cNvSpPr>
          <p:nvPr>
            <p:ph type="sldNum" idx="18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58C2B8C-92EF-4F8E-AC45-08D8D47D82AC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92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992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136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136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dt" idx="19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ftr" idx="20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8"/>
          <p:cNvSpPr>
            <a:spLocks noGrp="1"/>
          </p:cNvSpPr>
          <p:nvPr>
            <p:ph type="sldNum" idx="21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DEDF34B-E1C0-4AFC-AB60-79BC43F3DF96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dt" idx="22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ftr" idx="23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sldNum" idx="24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FFEE9A2-1963-4067-BEBC-C5F644392565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dt" idx="25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ftr" idx="26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48EFF74-B1D1-43A1-9FCE-CC81475CC99E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1.png"/><Relationship Id="rId4" Type="http://schemas.openxmlformats.org/officeDocument/2006/relationships/image" Target="../media/image2.svg"/><Relationship Id="rId5" Type="http://schemas.openxmlformats.org/officeDocument/2006/relationships/image" Target="../media/image3.png"/><Relationship Id="rId6" Type="http://schemas.openxmlformats.org/officeDocument/2006/relationships/image" Target="../media/image4.svg"/><Relationship Id="rId7" Type="http://schemas.openxmlformats.org/officeDocument/2006/relationships/image" Target="../media/image5.png"/><Relationship Id="rId8" Type="http://schemas.openxmlformats.org/officeDocument/2006/relationships/image" Target="../media/image6.svg"/><Relationship Id="rId9" Type="http://schemas.openxmlformats.org/officeDocument/2006/relationships/slideLayout" Target="../slideLayouts/slideLayout9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sv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slideLayout" Target="../slideLayouts/slideLayout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svg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12.png"/><Relationship Id="rId6" Type="http://schemas.openxmlformats.org/officeDocument/2006/relationships/video" Target="../media/media23.mp4"/><Relationship Id="rId7" Type="http://schemas.microsoft.com/office/2007/relationships/media" Target="../media/media23.mp4"/><Relationship Id="rId8" Type="http://schemas.openxmlformats.org/officeDocument/2006/relationships/image" Target="../media/image24.jpeg"/><Relationship Id="rId9" Type="http://schemas.openxmlformats.org/officeDocument/2006/relationships/slideLayout" Target="../slideLayouts/slideLayout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svg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12.png"/><Relationship Id="rId6" Type="http://schemas.openxmlformats.org/officeDocument/2006/relationships/image" Target="../media/image25.png"/><Relationship Id="rId7" Type="http://schemas.openxmlformats.org/officeDocument/2006/relationships/slideLayout" Target="../slideLayouts/slideLayout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svg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svg"/><Relationship Id="rId5" Type="http://schemas.openxmlformats.org/officeDocument/2006/relationships/image" Target="../media/image10.png"/><Relationship Id="rId6" Type="http://schemas.openxmlformats.org/officeDocument/2006/relationships/slideLayout" Target="../slideLayouts/slideLayout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svg"/><Relationship Id="rId3" Type="http://schemas.openxmlformats.org/officeDocument/2006/relationships/slideLayout" Target="../slideLayouts/slideLayout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7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slideLayout" Target="../slideLayouts/slideLayout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svg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Relationship Id="rId7" Type="http://schemas.openxmlformats.org/officeDocument/2006/relationships/slideLayout" Target="../slideLayouts/slideLayout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 2"/>
          <p:cNvSpPr/>
          <p:nvPr/>
        </p:nvSpPr>
        <p:spPr>
          <a:xfrm>
            <a:off x="365400" y="300960"/>
            <a:ext cx="2400120" cy="2376000"/>
          </a:xfrm>
          <a:custGeom>
            <a:avLst/>
            <a:gdLst>
              <a:gd name="textAreaLeft" fmla="*/ 0 w 2400120"/>
              <a:gd name="textAreaRight" fmla="*/ 2400480 w 2400120"/>
              <a:gd name="textAreaTop" fmla="*/ 0 h 2376000"/>
              <a:gd name="textAreaBottom" fmla="*/ 2376360 h 2376000"/>
            </a:gdLst>
            <a:ahLst/>
            <a:rect l="textAreaLeft" t="textAreaTop" r="textAreaRight" b="textAreaBottom"/>
            <a:pathLst>
              <a:path w="2400480" h="2376475">
                <a:moveTo>
                  <a:pt x="0" y="0"/>
                </a:moveTo>
                <a:lnTo>
                  <a:pt x="2400480" y="0"/>
                </a:lnTo>
                <a:lnTo>
                  <a:pt x="2400480" y="2376476"/>
                </a:lnTo>
                <a:lnTo>
                  <a:pt x="0" y="237647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8" name="Group 3"/>
          <p:cNvGrpSpPr/>
          <p:nvPr/>
        </p:nvGrpSpPr>
        <p:grpSpPr>
          <a:xfrm>
            <a:off x="1374480" y="1064520"/>
            <a:ext cx="15538320" cy="8012880"/>
            <a:chOff x="1374480" y="1064520"/>
            <a:chExt cx="15538320" cy="8012880"/>
          </a:xfrm>
        </p:grpSpPr>
        <p:sp>
          <p:nvSpPr>
            <p:cNvPr id="69" name="Freeform 4"/>
            <p:cNvSpPr/>
            <p:nvPr/>
          </p:nvSpPr>
          <p:spPr>
            <a:xfrm>
              <a:off x="1374480" y="1209240"/>
              <a:ext cx="15538320" cy="7868160"/>
            </a:xfrm>
            <a:custGeom>
              <a:avLst/>
              <a:gdLst>
                <a:gd name="textAreaLeft" fmla="*/ 0 w 15538320"/>
                <a:gd name="textAreaRight" fmla="*/ 15538680 w 15538320"/>
                <a:gd name="textAreaTop" fmla="*/ 0 h 7868160"/>
                <a:gd name="textAreaBottom" fmla="*/ 7868520 h 7868160"/>
              </a:gdLst>
              <a:ahLst/>
              <a:rect l="textAreaLeft" t="textAreaTop" r="textAreaRight" b="textAreaBottom"/>
              <a:pathLst>
                <a:path w="4092519" h="2072402">
                  <a:moveTo>
                    <a:pt x="0" y="0"/>
                  </a:moveTo>
                  <a:lnTo>
                    <a:pt x="4092519" y="0"/>
                  </a:lnTo>
                  <a:lnTo>
                    <a:pt x="4092519" y="2072402"/>
                  </a:lnTo>
                  <a:lnTo>
                    <a:pt x="0" y="2072402"/>
                  </a:lnTo>
                  <a:close/>
                </a:path>
              </a:pathLst>
            </a:custGeom>
            <a:solidFill>
              <a:srgbClr val="03989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0" name="TextBox 5"/>
            <p:cNvSpPr/>
            <p:nvPr/>
          </p:nvSpPr>
          <p:spPr>
            <a:xfrm>
              <a:off x="1374480" y="1064520"/>
              <a:ext cx="15538320" cy="8012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71" name="Freeform 6"/>
          <p:cNvSpPr/>
          <p:nvPr/>
        </p:nvSpPr>
        <p:spPr>
          <a:xfrm>
            <a:off x="11552760" y="6680160"/>
            <a:ext cx="3857040" cy="3818520"/>
          </a:xfrm>
          <a:custGeom>
            <a:avLst/>
            <a:gdLst>
              <a:gd name="textAreaLeft" fmla="*/ 0 w 3857040"/>
              <a:gd name="textAreaRight" fmla="*/ 3857400 w 3857040"/>
              <a:gd name="textAreaTop" fmla="*/ 0 h 3818520"/>
              <a:gd name="textAreaBottom" fmla="*/ 3818880 h 3818520"/>
            </a:gdLst>
            <a:ahLst/>
            <a:rect l="textAreaLeft" t="textAreaTop" r="textAreaRight" b="textAreaBottom"/>
            <a:pathLst>
              <a:path w="3857487" h="3818913">
                <a:moveTo>
                  <a:pt x="0" y="0"/>
                </a:moveTo>
                <a:lnTo>
                  <a:pt x="3857488" y="0"/>
                </a:lnTo>
                <a:lnTo>
                  <a:pt x="3857488" y="3818913"/>
                </a:lnTo>
                <a:lnTo>
                  <a:pt x="0" y="381891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Freeform 7"/>
          <p:cNvSpPr/>
          <p:nvPr/>
        </p:nvSpPr>
        <p:spPr>
          <a:xfrm>
            <a:off x="13481280" y="0"/>
            <a:ext cx="4806360" cy="4806360"/>
          </a:xfrm>
          <a:custGeom>
            <a:avLst/>
            <a:gdLst>
              <a:gd name="textAreaLeft" fmla="*/ 0 w 4806360"/>
              <a:gd name="textAreaRight" fmla="*/ 4806720 w 4806360"/>
              <a:gd name="textAreaTop" fmla="*/ 0 h 4806360"/>
              <a:gd name="textAreaBottom" fmla="*/ 4806720 h 4806360"/>
            </a:gdLst>
            <a:ahLst/>
            <a:rect l="textAreaLeft" t="textAreaTop" r="textAreaRight" b="textAreaBottom"/>
            <a:pathLst>
              <a:path w="4806616" h="4806616">
                <a:moveTo>
                  <a:pt x="0" y="0"/>
                </a:moveTo>
                <a:lnTo>
                  <a:pt x="4806616" y="0"/>
                </a:lnTo>
                <a:lnTo>
                  <a:pt x="4806616" y="4806616"/>
                </a:lnTo>
                <a:lnTo>
                  <a:pt x="0" y="480661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Freeform 8"/>
          <p:cNvSpPr/>
          <p:nvPr/>
        </p:nvSpPr>
        <p:spPr>
          <a:xfrm>
            <a:off x="365400" y="7425720"/>
            <a:ext cx="3070440" cy="1267560"/>
          </a:xfrm>
          <a:custGeom>
            <a:avLst/>
            <a:gdLst>
              <a:gd name="textAreaLeft" fmla="*/ 0 w 3070440"/>
              <a:gd name="textAreaRight" fmla="*/ 3070800 w 3070440"/>
              <a:gd name="textAreaTop" fmla="*/ 0 h 1267560"/>
              <a:gd name="textAreaBottom" fmla="*/ 1267920 h 1267560"/>
            </a:gdLst>
            <a:ahLst/>
            <a:rect l="textAreaLeft" t="textAreaTop" r="textAreaRight" b="textAreaBottom"/>
            <a:pathLst>
              <a:path w="3070671" h="1267975">
                <a:moveTo>
                  <a:pt x="0" y="0"/>
                </a:moveTo>
                <a:lnTo>
                  <a:pt x="3070671" y="0"/>
                </a:lnTo>
                <a:lnTo>
                  <a:pt x="3070671" y="1267976"/>
                </a:lnTo>
                <a:lnTo>
                  <a:pt x="0" y="126797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TextBox 9"/>
          <p:cNvSpPr/>
          <p:nvPr/>
        </p:nvSpPr>
        <p:spPr>
          <a:xfrm>
            <a:off x="1851480" y="2074320"/>
            <a:ext cx="11325960" cy="252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9921"/>
              </a:lnSpc>
            </a:pPr>
            <a:r>
              <a:rPr b="0" lang="en-US" sz="8000" spc="-1" strike="noStrike">
                <a:solidFill>
                  <a:srgbClr val="ffffff"/>
                </a:solidFill>
                <a:latin typeface="Montserrat Heavy"/>
              </a:rPr>
              <a:t>INNOVATION DESIGN LAB - CS389 2023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TextBox 10"/>
          <p:cNvSpPr/>
          <p:nvPr/>
        </p:nvSpPr>
        <p:spPr>
          <a:xfrm>
            <a:off x="1780200" y="6045120"/>
            <a:ext cx="15132600" cy="44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47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Montserrat Bold"/>
              </a:rPr>
              <a:t>NAME – Ayush Sharma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TextBox 11"/>
          <p:cNvSpPr/>
          <p:nvPr/>
        </p:nvSpPr>
        <p:spPr>
          <a:xfrm>
            <a:off x="1780200" y="6678720"/>
            <a:ext cx="15132600" cy="44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47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Montserrat Bold"/>
              </a:rPr>
              <a:t>ROLL NUMBER - 2101CS15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oup 2"/>
          <p:cNvGrpSpPr/>
          <p:nvPr/>
        </p:nvGrpSpPr>
        <p:grpSpPr>
          <a:xfrm>
            <a:off x="13451760" y="1470600"/>
            <a:ext cx="3807360" cy="4104000"/>
            <a:chOff x="13451760" y="1470600"/>
            <a:chExt cx="3807360" cy="4104000"/>
          </a:xfrm>
        </p:grpSpPr>
        <p:sp>
          <p:nvSpPr>
            <p:cNvPr id="170" name="Freeform 3"/>
            <p:cNvSpPr/>
            <p:nvPr/>
          </p:nvSpPr>
          <p:spPr>
            <a:xfrm>
              <a:off x="13451760" y="1615320"/>
              <a:ext cx="3807360" cy="3959280"/>
            </a:xfrm>
            <a:custGeom>
              <a:avLst/>
              <a:gdLst>
                <a:gd name="textAreaLeft" fmla="*/ 0 w 3807360"/>
                <a:gd name="textAreaRight" fmla="*/ 3807720 w 3807360"/>
                <a:gd name="textAreaTop" fmla="*/ 0 h 3959280"/>
                <a:gd name="textAreaBottom" fmla="*/ 3959640 h 3959280"/>
              </a:gdLst>
              <a:ahLst/>
              <a:rect l="textAreaLeft" t="textAreaTop" r="textAreaRight" b="textAreaBottom"/>
              <a:pathLst>
                <a:path w="1002823" h="1042900">
                  <a:moveTo>
                    <a:pt x="0" y="0"/>
                  </a:moveTo>
                  <a:lnTo>
                    <a:pt x="1002823" y="0"/>
                  </a:lnTo>
                  <a:lnTo>
                    <a:pt x="1002823" y="1042900"/>
                  </a:lnTo>
                  <a:lnTo>
                    <a:pt x="0" y="1042900"/>
                  </a:lnTo>
                  <a:close/>
                </a:path>
              </a:pathLst>
            </a:custGeom>
            <a:solidFill>
              <a:srgbClr val="03989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1" name="TextBox 4"/>
            <p:cNvSpPr/>
            <p:nvPr/>
          </p:nvSpPr>
          <p:spPr>
            <a:xfrm>
              <a:off x="13451760" y="1470600"/>
              <a:ext cx="3807360" cy="4104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172" name="Freeform 5"/>
          <p:cNvSpPr/>
          <p:nvPr/>
        </p:nvSpPr>
        <p:spPr>
          <a:xfrm>
            <a:off x="15634800" y="9191520"/>
            <a:ext cx="2652840" cy="1095120"/>
          </a:xfrm>
          <a:custGeom>
            <a:avLst/>
            <a:gdLst>
              <a:gd name="textAreaLeft" fmla="*/ 0 w 2652840"/>
              <a:gd name="textAreaRight" fmla="*/ 2653200 w 2652840"/>
              <a:gd name="textAreaTop" fmla="*/ 0 h 1095120"/>
              <a:gd name="textAreaBottom" fmla="*/ 1095480 h 1095120"/>
            </a:gdLst>
            <a:ahLst/>
            <a:rect l="textAreaLeft" t="textAreaTop" r="textAreaRight" b="textAreaBottom"/>
            <a:pathLst>
              <a:path w="2653215" h="1095595">
                <a:moveTo>
                  <a:pt x="0" y="0"/>
                </a:moveTo>
                <a:lnTo>
                  <a:pt x="2653215" y="0"/>
                </a:lnTo>
                <a:lnTo>
                  <a:pt x="2653215" y="1095595"/>
                </a:lnTo>
                <a:lnTo>
                  <a:pt x="0" y="109559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Freeform 6"/>
          <p:cNvSpPr/>
          <p:nvPr/>
        </p:nvSpPr>
        <p:spPr>
          <a:xfrm>
            <a:off x="1028880" y="291600"/>
            <a:ext cx="6946920" cy="5632560"/>
          </a:xfrm>
          <a:custGeom>
            <a:avLst/>
            <a:gdLst>
              <a:gd name="textAreaLeft" fmla="*/ 0 w 6946920"/>
              <a:gd name="textAreaRight" fmla="*/ 6947280 w 6946920"/>
              <a:gd name="textAreaTop" fmla="*/ 0 h 5632560"/>
              <a:gd name="textAreaBottom" fmla="*/ 5632920 h 5632560"/>
            </a:gdLst>
            <a:ahLst/>
            <a:rect l="textAreaLeft" t="textAreaTop" r="textAreaRight" b="textAreaBottom"/>
            <a:pathLst>
              <a:path w="6947311" h="5632954">
                <a:moveTo>
                  <a:pt x="0" y="0"/>
                </a:moveTo>
                <a:lnTo>
                  <a:pt x="6947311" y="0"/>
                </a:lnTo>
                <a:lnTo>
                  <a:pt x="6947311" y="5632954"/>
                </a:lnTo>
                <a:lnTo>
                  <a:pt x="0" y="563295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Freeform 7"/>
          <p:cNvSpPr/>
          <p:nvPr/>
        </p:nvSpPr>
        <p:spPr>
          <a:xfrm>
            <a:off x="8350560" y="1110600"/>
            <a:ext cx="4764240" cy="4464000"/>
          </a:xfrm>
          <a:custGeom>
            <a:avLst/>
            <a:gdLst>
              <a:gd name="textAreaLeft" fmla="*/ 0 w 4764240"/>
              <a:gd name="textAreaRight" fmla="*/ 4764600 w 4764240"/>
              <a:gd name="textAreaTop" fmla="*/ 0 h 4464000"/>
              <a:gd name="textAreaBottom" fmla="*/ 4464360 h 4464000"/>
            </a:gdLst>
            <a:ahLst/>
            <a:rect l="textAreaLeft" t="textAreaTop" r="textAreaRight" b="textAreaBottom"/>
            <a:pathLst>
              <a:path w="4764613" h="4464265">
                <a:moveTo>
                  <a:pt x="0" y="0"/>
                </a:moveTo>
                <a:lnTo>
                  <a:pt x="4764613" y="0"/>
                </a:lnTo>
                <a:lnTo>
                  <a:pt x="4764613" y="4464265"/>
                </a:lnTo>
                <a:lnTo>
                  <a:pt x="0" y="446426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TextBox 8"/>
          <p:cNvSpPr/>
          <p:nvPr/>
        </p:nvSpPr>
        <p:spPr>
          <a:xfrm>
            <a:off x="12256200" y="6627960"/>
            <a:ext cx="5002560" cy="170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6718"/>
              </a:lnSpc>
            </a:pPr>
            <a:r>
              <a:rPr b="0" lang="en-US" sz="4800" spc="-1" strike="noStrike">
                <a:solidFill>
                  <a:srgbClr val="000000"/>
                </a:solidFill>
                <a:latin typeface="Montserrat Heavy"/>
              </a:rPr>
              <a:t>RESULTS COMPARISION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TextBox 9"/>
          <p:cNvSpPr/>
          <p:nvPr/>
        </p:nvSpPr>
        <p:spPr>
          <a:xfrm>
            <a:off x="1298160" y="6218640"/>
            <a:ext cx="10386360" cy="284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 defTabSz="914400">
              <a:lnSpc>
                <a:spcPts val="3739"/>
              </a:lnSpc>
            </a:pPr>
            <a:r>
              <a:rPr b="0" lang="en-US" sz="2670" spc="-1" strike="noStrike">
                <a:solidFill>
                  <a:srgbClr val="000000"/>
                </a:solidFill>
                <a:latin typeface="Montserrat Semi-Bold"/>
              </a:rPr>
              <a:t>ERANN-2-6 achieves an accuracy of 0.908, which is better than the performance of the previous best system with an accuracy of 0.891. Moreover, ERANN-2-4 with an accuracy of 0.897 outperforms the previous state-of-the-art system and is 1.24x smaller. We have obtained an accuracy of 84.4% on urbanSound8k and an accuracy of 81.9% on our own dataset.</a:t>
            </a:r>
            <a:endParaRPr b="0" lang="en-US" sz="26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Freeform 2"/>
          <p:cNvSpPr/>
          <p:nvPr/>
        </p:nvSpPr>
        <p:spPr>
          <a:xfrm>
            <a:off x="3202200" y="6587280"/>
            <a:ext cx="2889720" cy="2860920"/>
          </a:xfrm>
          <a:custGeom>
            <a:avLst/>
            <a:gdLst>
              <a:gd name="textAreaLeft" fmla="*/ 0 w 2889720"/>
              <a:gd name="textAreaRight" fmla="*/ 2890080 w 2889720"/>
              <a:gd name="textAreaTop" fmla="*/ 0 h 2860920"/>
              <a:gd name="textAreaBottom" fmla="*/ 2861280 h 2860920"/>
            </a:gdLst>
            <a:ahLst/>
            <a:rect l="textAreaLeft" t="textAreaTop" r="textAreaRight" b="textAreaBottom"/>
            <a:pathLst>
              <a:path w="2890003" h="2861103">
                <a:moveTo>
                  <a:pt x="0" y="0"/>
                </a:moveTo>
                <a:lnTo>
                  <a:pt x="2890004" y="0"/>
                </a:lnTo>
                <a:lnTo>
                  <a:pt x="2890004" y="2861104"/>
                </a:lnTo>
                <a:lnTo>
                  <a:pt x="0" y="286110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Freeform 3"/>
          <p:cNvSpPr/>
          <p:nvPr/>
        </p:nvSpPr>
        <p:spPr>
          <a:xfrm>
            <a:off x="9973080" y="6587280"/>
            <a:ext cx="6324480" cy="3699360"/>
          </a:xfrm>
          <a:custGeom>
            <a:avLst/>
            <a:gdLst>
              <a:gd name="textAreaLeft" fmla="*/ 0 w 6324480"/>
              <a:gd name="textAreaRight" fmla="*/ 6324840 w 6324480"/>
              <a:gd name="textAreaTop" fmla="*/ 0 h 3699360"/>
              <a:gd name="textAreaBottom" fmla="*/ 3699720 h 3699360"/>
            </a:gdLst>
            <a:ahLst/>
            <a:rect l="textAreaLeft" t="textAreaTop" r="textAreaRight" b="textAreaBottom"/>
            <a:pathLst>
              <a:path w="6324853" h="3699711">
                <a:moveTo>
                  <a:pt x="0" y="0"/>
                </a:moveTo>
                <a:lnTo>
                  <a:pt x="6324853" y="0"/>
                </a:lnTo>
                <a:lnTo>
                  <a:pt x="6324853" y="3699711"/>
                </a:lnTo>
                <a:lnTo>
                  <a:pt x="0" y="369971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Freeform 4"/>
          <p:cNvSpPr/>
          <p:nvPr/>
        </p:nvSpPr>
        <p:spPr>
          <a:xfrm flipH="1" rot="5400000">
            <a:off x="1093320" y="5712480"/>
            <a:ext cx="3059640" cy="6089040"/>
          </a:xfrm>
          <a:custGeom>
            <a:avLst/>
            <a:gdLst>
              <a:gd name="textAreaLeft" fmla="*/ -360 w 3059640"/>
              <a:gd name="textAreaRight" fmla="*/ 3059640 w 3059640"/>
              <a:gd name="textAreaTop" fmla="*/ 0 h 6089040"/>
              <a:gd name="textAreaBottom" fmla="*/ 6089400 h 6089040"/>
            </a:gdLst>
            <a:ahLst/>
            <a:rect l="textAreaLeft" t="textAreaTop" r="textAreaRight" b="textAreaBottom"/>
            <a:pathLst>
              <a:path w="3059971" h="6089457">
                <a:moveTo>
                  <a:pt x="3059971" y="0"/>
                </a:moveTo>
                <a:lnTo>
                  <a:pt x="0" y="0"/>
                </a:lnTo>
                <a:lnTo>
                  <a:pt x="0" y="6089457"/>
                </a:lnTo>
                <a:lnTo>
                  <a:pt x="3059971" y="6089457"/>
                </a:lnTo>
                <a:lnTo>
                  <a:pt x="3059971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Freeform 5"/>
          <p:cNvSpPr/>
          <p:nvPr/>
        </p:nvSpPr>
        <p:spPr>
          <a:xfrm>
            <a:off x="15726240" y="3845880"/>
            <a:ext cx="2561400" cy="6440760"/>
          </a:xfrm>
          <a:custGeom>
            <a:avLst/>
            <a:gdLst>
              <a:gd name="textAreaLeft" fmla="*/ 0 w 2561400"/>
              <a:gd name="textAreaRight" fmla="*/ 2561760 w 2561400"/>
              <a:gd name="textAreaTop" fmla="*/ 0 h 6440760"/>
              <a:gd name="textAreaBottom" fmla="*/ 6441120 h 6440760"/>
            </a:gdLst>
            <a:ahLst/>
            <a:rect l="textAreaLeft" t="textAreaTop" r="textAreaRight" b="textAreaBottom"/>
            <a:pathLst>
              <a:path w="2561640" h="6441183">
                <a:moveTo>
                  <a:pt x="0" y="0"/>
                </a:moveTo>
                <a:lnTo>
                  <a:pt x="2561640" y="0"/>
                </a:lnTo>
                <a:lnTo>
                  <a:pt x="2561640" y="6441183"/>
                </a:lnTo>
                <a:lnTo>
                  <a:pt x="0" y="644118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1" name="" descr="">
            <a:hlinkClick r:id="" action="ppaction://media"/>
          </p:cNvPr>
          <p:cNvPicPr/>
          <p:nvPr>
            <a:videoFile r:link="rId6"/>
            <p:extLst>
              <p:ext uri="{DAA4B4D4-6D71-4841-9C94-3DE7FCFB9230}">
                <p14:media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537360" y="2084400"/>
            <a:ext cx="10547640" cy="5932800"/>
          </a:xfrm>
          <a:prstGeom prst="rect">
            <a:avLst/>
          </a:prstGeom>
          <a:ln w="0">
            <a:noFill/>
          </a:ln>
        </p:spPr>
      </p:pic>
      <p:sp>
        <p:nvSpPr>
          <p:cNvPr id="182" name="TextBox 7"/>
          <p:cNvSpPr/>
          <p:nvPr/>
        </p:nvSpPr>
        <p:spPr>
          <a:xfrm>
            <a:off x="4967280" y="531000"/>
            <a:ext cx="7687800" cy="142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1200"/>
              </a:lnSpc>
            </a:pPr>
            <a:r>
              <a:rPr b="0" lang="en-US" sz="8000" spc="-1" strike="noStrike">
                <a:solidFill>
                  <a:srgbClr val="000000"/>
                </a:solidFill>
                <a:latin typeface="Montserrat Heavy"/>
              </a:rPr>
              <a:t>KEYPOINTS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>
                <p:cTn>
                  <p:stCondLst>
                    <p:cond delay="indefinite"/>
                  </p:stCondLst>
                </p:cTn>
                <p:tgtEl>
                  <p:spTgt spid="181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Freeform 2"/>
          <p:cNvSpPr/>
          <p:nvPr/>
        </p:nvSpPr>
        <p:spPr>
          <a:xfrm>
            <a:off x="3202200" y="6587280"/>
            <a:ext cx="2889720" cy="2860920"/>
          </a:xfrm>
          <a:custGeom>
            <a:avLst/>
            <a:gdLst>
              <a:gd name="textAreaLeft" fmla="*/ 0 w 2889720"/>
              <a:gd name="textAreaRight" fmla="*/ 2890080 w 2889720"/>
              <a:gd name="textAreaTop" fmla="*/ 0 h 2860920"/>
              <a:gd name="textAreaBottom" fmla="*/ 2861280 h 2860920"/>
            </a:gdLst>
            <a:ahLst/>
            <a:rect l="textAreaLeft" t="textAreaTop" r="textAreaRight" b="textAreaBottom"/>
            <a:pathLst>
              <a:path w="2890003" h="2861103">
                <a:moveTo>
                  <a:pt x="0" y="0"/>
                </a:moveTo>
                <a:lnTo>
                  <a:pt x="2890004" y="0"/>
                </a:lnTo>
                <a:lnTo>
                  <a:pt x="2890004" y="2861104"/>
                </a:lnTo>
                <a:lnTo>
                  <a:pt x="0" y="286110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Freeform 3"/>
          <p:cNvSpPr/>
          <p:nvPr/>
        </p:nvSpPr>
        <p:spPr>
          <a:xfrm>
            <a:off x="9973080" y="6587280"/>
            <a:ext cx="6324480" cy="3699360"/>
          </a:xfrm>
          <a:custGeom>
            <a:avLst/>
            <a:gdLst>
              <a:gd name="textAreaLeft" fmla="*/ 0 w 6324480"/>
              <a:gd name="textAreaRight" fmla="*/ 6324840 w 6324480"/>
              <a:gd name="textAreaTop" fmla="*/ 0 h 3699360"/>
              <a:gd name="textAreaBottom" fmla="*/ 3699720 h 3699360"/>
            </a:gdLst>
            <a:ahLst/>
            <a:rect l="textAreaLeft" t="textAreaTop" r="textAreaRight" b="textAreaBottom"/>
            <a:pathLst>
              <a:path w="6324853" h="3699711">
                <a:moveTo>
                  <a:pt x="0" y="0"/>
                </a:moveTo>
                <a:lnTo>
                  <a:pt x="6324853" y="0"/>
                </a:lnTo>
                <a:lnTo>
                  <a:pt x="6324853" y="3699711"/>
                </a:lnTo>
                <a:lnTo>
                  <a:pt x="0" y="369971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Freeform 4"/>
          <p:cNvSpPr/>
          <p:nvPr/>
        </p:nvSpPr>
        <p:spPr>
          <a:xfrm flipH="1" rot="5400000">
            <a:off x="1093320" y="5712480"/>
            <a:ext cx="3059640" cy="6089040"/>
          </a:xfrm>
          <a:custGeom>
            <a:avLst/>
            <a:gdLst>
              <a:gd name="textAreaLeft" fmla="*/ -360 w 3059640"/>
              <a:gd name="textAreaRight" fmla="*/ 3059640 w 3059640"/>
              <a:gd name="textAreaTop" fmla="*/ 0 h 6089040"/>
              <a:gd name="textAreaBottom" fmla="*/ 6089400 h 6089040"/>
            </a:gdLst>
            <a:ahLst/>
            <a:rect l="textAreaLeft" t="textAreaTop" r="textAreaRight" b="textAreaBottom"/>
            <a:pathLst>
              <a:path w="3059971" h="6089457">
                <a:moveTo>
                  <a:pt x="3059971" y="0"/>
                </a:moveTo>
                <a:lnTo>
                  <a:pt x="0" y="0"/>
                </a:lnTo>
                <a:lnTo>
                  <a:pt x="0" y="6089457"/>
                </a:lnTo>
                <a:lnTo>
                  <a:pt x="3059971" y="6089457"/>
                </a:lnTo>
                <a:lnTo>
                  <a:pt x="3059971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Freeform 5"/>
          <p:cNvSpPr/>
          <p:nvPr/>
        </p:nvSpPr>
        <p:spPr>
          <a:xfrm>
            <a:off x="15726240" y="3845880"/>
            <a:ext cx="2561400" cy="6440760"/>
          </a:xfrm>
          <a:custGeom>
            <a:avLst/>
            <a:gdLst>
              <a:gd name="textAreaLeft" fmla="*/ 0 w 2561400"/>
              <a:gd name="textAreaRight" fmla="*/ 2561760 w 2561400"/>
              <a:gd name="textAreaTop" fmla="*/ 0 h 6440760"/>
              <a:gd name="textAreaBottom" fmla="*/ 6441120 h 6440760"/>
            </a:gdLst>
            <a:ahLst/>
            <a:rect l="textAreaLeft" t="textAreaTop" r="textAreaRight" b="textAreaBottom"/>
            <a:pathLst>
              <a:path w="2561640" h="6441183">
                <a:moveTo>
                  <a:pt x="0" y="0"/>
                </a:moveTo>
                <a:lnTo>
                  <a:pt x="2561640" y="0"/>
                </a:lnTo>
                <a:lnTo>
                  <a:pt x="2561640" y="6441183"/>
                </a:lnTo>
                <a:lnTo>
                  <a:pt x="0" y="644118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Freeform 6"/>
          <p:cNvSpPr/>
          <p:nvPr/>
        </p:nvSpPr>
        <p:spPr>
          <a:xfrm>
            <a:off x="3202200" y="2277360"/>
            <a:ext cx="11681640" cy="5739840"/>
          </a:xfrm>
          <a:custGeom>
            <a:avLst/>
            <a:gdLst>
              <a:gd name="textAreaLeft" fmla="*/ 0 w 11681640"/>
              <a:gd name="textAreaRight" fmla="*/ 11682000 w 11681640"/>
              <a:gd name="textAreaTop" fmla="*/ 0 h 5739840"/>
              <a:gd name="textAreaBottom" fmla="*/ 5740200 h 5739840"/>
            </a:gdLst>
            <a:ahLst/>
            <a:rect l="textAreaLeft" t="textAreaTop" r="textAreaRight" b="textAreaBottom"/>
            <a:pathLst>
              <a:path w="11682168" h="5740376">
                <a:moveTo>
                  <a:pt x="0" y="0"/>
                </a:moveTo>
                <a:lnTo>
                  <a:pt x="11682168" y="0"/>
                </a:lnTo>
                <a:lnTo>
                  <a:pt x="11682168" y="5740375"/>
                </a:lnTo>
                <a:lnTo>
                  <a:pt x="0" y="574037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TextBox 7"/>
          <p:cNvSpPr/>
          <p:nvPr/>
        </p:nvSpPr>
        <p:spPr>
          <a:xfrm>
            <a:off x="4107600" y="558720"/>
            <a:ext cx="8880120" cy="142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1200"/>
              </a:lnSpc>
            </a:pPr>
            <a:r>
              <a:rPr b="0" lang="en-US" sz="8000" spc="-1" strike="noStrike">
                <a:solidFill>
                  <a:srgbClr val="000000"/>
                </a:solidFill>
                <a:latin typeface="Montserrat Heavy"/>
              </a:rPr>
              <a:t>GROUPFORMER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Freeform 2"/>
          <p:cNvSpPr/>
          <p:nvPr/>
        </p:nvSpPr>
        <p:spPr>
          <a:xfrm>
            <a:off x="3202200" y="6587280"/>
            <a:ext cx="2889720" cy="2860920"/>
          </a:xfrm>
          <a:custGeom>
            <a:avLst/>
            <a:gdLst>
              <a:gd name="textAreaLeft" fmla="*/ 0 w 2889720"/>
              <a:gd name="textAreaRight" fmla="*/ 2890080 w 2889720"/>
              <a:gd name="textAreaTop" fmla="*/ 0 h 2860920"/>
              <a:gd name="textAreaBottom" fmla="*/ 2861280 h 2860920"/>
            </a:gdLst>
            <a:ahLst/>
            <a:rect l="textAreaLeft" t="textAreaTop" r="textAreaRight" b="textAreaBottom"/>
            <a:pathLst>
              <a:path w="2890003" h="2861103">
                <a:moveTo>
                  <a:pt x="0" y="0"/>
                </a:moveTo>
                <a:lnTo>
                  <a:pt x="2890004" y="0"/>
                </a:lnTo>
                <a:lnTo>
                  <a:pt x="2890004" y="2861104"/>
                </a:lnTo>
                <a:lnTo>
                  <a:pt x="0" y="286110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Freeform 3"/>
          <p:cNvSpPr/>
          <p:nvPr/>
        </p:nvSpPr>
        <p:spPr>
          <a:xfrm>
            <a:off x="9973080" y="6587280"/>
            <a:ext cx="6324480" cy="3699360"/>
          </a:xfrm>
          <a:custGeom>
            <a:avLst/>
            <a:gdLst>
              <a:gd name="textAreaLeft" fmla="*/ 0 w 6324480"/>
              <a:gd name="textAreaRight" fmla="*/ 6324840 w 6324480"/>
              <a:gd name="textAreaTop" fmla="*/ 0 h 3699360"/>
              <a:gd name="textAreaBottom" fmla="*/ 3699720 h 3699360"/>
            </a:gdLst>
            <a:ahLst/>
            <a:rect l="textAreaLeft" t="textAreaTop" r="textAreaRight" b="textAreaBottom"/>
            <a:pathLst>
              <a:path w="6324853" h="3699711">
                <a:moveTo>
                  <a:pt x="0" y="0"/>
                </a:moveTo>
                <a:lnTo>
                  <a:pt x="6324853" y="0"/>
                </a:lnTo>
                <a:lnTo>
                  <a:pt x="6324853" y="3699711"/>
                </a:lnTo>
                <a:lnTo>
                  <a:pt x="0" y="369971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Freeform 4"/>
          <p:cNvSpPr/>
          <p:nvPr/>
        </p:nvSpPr>
        <p:spPr>
          <a:xfrm flipH="1" rot="5400000">
            <a:off x="1093320" y="5712480"/>
            <a:ext cx="3059640" cy="6089040"/>
          </a:xfrm>
          <a:custGeom>
            <a:avLst/>
            <a:gdLst>
              <a:gd name="textAreaLeft" fmla="*/ -360 w 3059640"/>
              <a:gd name="textAreaRight" fmla="*/ 3059640 w 3059640"/>
              <a:gd name="textAreaTop" fmla="*/ 0 h 6089040"/>
              <a:gd name="textAreaBottom" fmla="*/ 6089400 h 6089040"/>
            </a:gdLst>
            <a:ahLst/>
            <a:rect l="textAreaLeft" t="textAreaTop" r="textAreaRight" b="textAreaBottom"/>
            <a:pathLst>
              <a:path w="3059971" h="6089457">
                <a:moveTo>
                  <a:pt x="3059971" y="0"/>
                </a:moveTo>
                <a:lnTo>
                  <a:pt x="0" y="0"/>
                </a:lnTo>
                <a:lnTo>
                  <a:pt x="0" y="6089457"/>
                </a:lnTo>
                <a:lnTo>
                  <a:pt x="3059971" y="6089457"/>
                </a:lnTo>
                <a:lnTo>
                  <a:pt x="3059971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Freeform 5"/>
          <p:cNvSpPr/>
          <p:nvPr/>
        </p:nvSpPr>
        <p:spPr>
          <a:xfrm>
            <a:off x="15726240" y="3845880"/>
            <a:ext cx="2561400" cy="6440760"/>
          </a:xfrm>
          <a:custGeom>
            <a:avLst/>
            <a:gdLst>
              <a:gd name="textAreaLeft" fmla="*/ 0 w 2561400"/>
              <a:gd name="textAreaRight" fmla="*/ 2561760 w 2561400"/>
              <a:gd name="textAreaTop" fmla="*/ 0 h 6440760"/>
              <a:gd name="textAreaBottom" fmla="*/ 6441120 h 6440760"/>
            </a:gdLst>
            <a:ahLst/>
            <a:rect l="textAreaLeft" t="textAreaTop" r="textAreaRight" b="textAreaBottom"/>
            <a:pathLst>
              <a:path w="2561640" h="6441183">
                <a:moveTo>
                  <a:pt x="0" y="0"/>
                </a:moveTo>
                <a:lnTo>
                  <a:pt x="2561640" y="0"/>
                </a:lnTo>
                <a:lnTo>
                  <a:pt x="2561640" y="6441183"/>
                </a:lnTo>
                <a:lnTo>
                  <a:pt x="0" y="644118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TextBox 6"/>
          <p:cNvSpPr/>
          <p:nvPr/>
        </p:nvSpPr>
        <p:spPr>
          <a:xfrm>
            <a:off x="5299920" y="3774960"/>
            <a:ext cx="7687800" cy="142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1200"/>
              </a:lnSpc>
            </a:pPr>
            <a:r>
              <a:rPr b="0" lang="en-US" sz="8000" spc="-1" strike="noStrike">
                <a:solidFill>
                  <a:srgbClr val="000000"/>
                </a:solidFill>
                <a:latin typeface="Montserrat Heavy"/>
              </a:rPr>
              <a:t>THANK YOU!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2"/>
          <p:cNvGrpSpPr/>
          <p:nvPr/>
        </p:nvGrpSpPr>
        <p:grpSpPr>
          <a:xfrm>
            <a:off x="0" y="-144720"/>
            <a:ext cx="18287640" cy="3892320"/>
            <a:chOff x="0" y="-144720"/>
            <a:chExt cx="18287640" cy="3892320"/>
          </a:xfrm>
        </p:grpSpPr>
        <p:sp>
          <p:nvSpPr>
            <p:cNvPr id="78" name="Freeform 3"/>
            <p:cNvSpPr/>
            <p:nvPr/>
          </p:nvSpPr>
          <p:spPr>
            <a:xfrm>
              <a:off x="0" y="0"/>
              <a:ext cx="18287640" cy="374760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3747600"/>
                <a:gd name="textAreaBottom" fmla="*/ 3747960 h 3747600"/>
              </a:gdLst>
              <a:ahLst/>
              <a:rect l="textAreaLeft" t="textAreaTop" r="textAreaRight" b="textAreaBottom"/>
              <a:pathLst>
                <a:path w="4816592" h="987085">
                  <a:moveTo>
                    <a:pt x="0" y="0"/>
                  </a:moveTo>
                  <a:lnTo>
                    <a:pt x="4816592" y="0"/>
                  </a:lnTo>
                  <a:lnTo>
                    <a:pt x="4816592" y="987085"/>
                  </a:lnTo>
                  <a:lnTo>
                    <a:pt x="0" y="987085"/>
                  </a:lnTo>
                  <a:close/>
                </a:path>
              </a:pathLst>
            </a:custGeom>
            <a:solidFill>
              <a:srgbClr val="03989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9" name="TextBox 4"/>
            <p:cNvSpPr/>
            <p:nvPr/>
          </p:nvSpPr>
          <p:spPr>
            <a:xfrm>
              <a:off x="0" y="-144720"/>
              <a:ext cx="18287640" cy="3891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80" name="Group 5"/>
          <p:cNvGrpSpPr/>
          <p:nvPr/>
        </p:nvGrpSpPr>
        <p:grpSpPr>
          <a:xfrm>
            <a:off x="1847520" y="884160"/>
            <a:ext cx="14496480" cy="8373960"/>
            <a:chOff x="1847520" y="884160"/>
            <a:chExt cx="14496480" cy="8373960"/>
          </a:xfrm>
        </p:grpSpPr>
        <p:sp>
          <p:nvSpPr>
            <p:cNvPr id="81" name="Freeform 6"/>
            <p:cNvSpPr/>
            <p:nvPr/>
          </p:nvSpPr>
          <p:spPr>
            <a:xfrm>
              <a:off x="1847520" y="1028880"/>
              <a:ext cx="14496480" cy="8229240"/>
            </a:xfrm>
            <a:custGeom>
              <a:avLst/>
              <a:gdLst>
                <a:gd name="textAreaLeft" fmla="*/ 0 w 14496480"/>
                <a:gd name="textAreaRight" fmla="*/ 14496840 w 14496480"/>
                <a:gd name="textAreaTop" fmla="*/ 0 h 8229240"/>
                <a:gd name="textAreaBottom" fmla="*/ 8229600 h 8229240"/>
              </a:gdLst>
              <a:ahLst/>
              <a:rect l="textAreaLeft" t="textAreaTop" r="textAreaRight" b="textAreaBottom"/>
              <a:pathLst>
                <a:path w="3818136" h="2167467">
                  <a:moveTo>
                    <a:pt x="0" y="0"/>
                  </a:moveTo>
                  <a:lnTo>
                    <a:pt x="3818136" y="0"/>
                  </a:lnTo>
                  <a:lnTo>
                    <a:pt x="381813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 cap="sq" w="104775">
              <a:solidFill>
                <a:srgbClr val="015e6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2" name="TextBox 7"/>
            <p:cNvSpPr/>
            <p:nvPr/>
          </p:nvSpPr>
          <p:spPr>
            <a:xfrm>
              <a:off x="1847520" y="884160"/>
              <a:ext cx="14496480" cy="837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83" name="TextBox 8"/>
          <p:cNvSpPr/>
          <p:nvPr/>
        </p:nvSpPr>
        <p:spPr>
          <a:xfrm>
            <a:off x="2066760" y="2460960"/>
            <a:ext cx="14058000" cy="85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6718"/>
              </a:lnSpc>
            </a:pPr>
            <a:r>
              <a:rPr b="0" lang="en-US" sz="4800" spc="-1" strike="noStrike">
                <a:solidFill>
                  <a:srgbClr val="000000"/>
                </a:solidFill>
                <a:latin typeface="Montserrat Heavy"/>
              </a:rPr>
              <a:t>PROBLEM STATEMENT AND MOTIVATION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TextBox 9"/>
          <p:cNvSpPr/>
          <p:nvPr/>
        </p:nvSpPr>
        <p:spPr>
          <a:xfrm>
            <a:off x="3976560" y="3779640"/>
            <a:ext cx="10334880" cy="99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92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Montserrat Semi-Bold"/>
              </a:rPr>
              <a:t>TOPIC - CRIME SCENE DETECTION USING MACHINE/DEEP LEARNING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TextBox 10"/>
          <p:cNvSpPr/>
          <p:nvPr/>
        </p:nvSpPr>
        <p:spPr>
          <a:xfrm>
            <a:off x="3976560" y="5254200"/>
            <a:ext cx="10334880" cy="29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92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Montserrat Semi-Bold"/>
              </a:rPr>
              <a:t>MOTIVATION - CRITICAL NEED FOR INNOVATIVE SOLUTIONS TO ADDRESS THE ONGOING THREAT OF TERRORISM AND HOSTAGE SITUATIONS.  THE LACK OF ACCURATE REAL-TIME INFORMATION IN SUCH SCENARIOS CAN HINDER THE EFFECTIVENESS OF SECURITY FORCES AND THEIR ABILITY TO RESPOND APPROPRIATELY.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2"/>
          <p:cNvGrpSpPr/>
          <p:nvPr/>
        </p:nvGrpSpPr>
        <p:grpSpPr>
          <a:xfrm>
            <a:off x="0" y="-144720"/>
            <a:ext cx="18287640" cy="3892320"/>
            <a:chOff x="0" y="-144720"/>
            <a:chExt cx="18287640" cy="3892320"/>
          </a:xfrm>
        </p:grpSpPr>
        <p:sp>
          <p:nvSpPr>
            <p:cNvPr id="87" name="Freeform 3"/>
            <p:cNvSpPr/>
            <p:nvPr/>
          </p:nvSpPr>
          <p:spPr>
            <a:xfrm>
              <a:off x="0" y="0"/>
              <a:ext cx="18287640" cy="374760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3747600"/>
                <a:gd name="textAreaBottom" fmla="*/ 3747960 h 3747600"/>
              </a:gdLst>
              <a:ahLst/>
              <a:rect l="textAreaLeft" t="textAreaTop" r="textAreaRight" b="textAreaBottom"/>
              <a:pathLst>
                <a:path w="4816592" h="987085">
                  <a:moveTo>
                    <a:pt x="0" y="0"/>
                  </a:moveTo>
                  <a:lnTo>
                    <a:pt x="4816592" y="0"/>
                  </a:lnTo>
                  <a:lnTo>
                    <a:pt x="4816592" y="987085"/>
                  </a:lnTo>
                  <a:lnTo>
                    <a:pt x="0" y="987085"/>
                  </a:lnTo>
                  <a:close/>
                </a:path>
              </a:pathLst>
            </a:custGeom>
            <a:solidFill>
              <a:srgbClr val="03989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8" name="TextBox 4"/>
            <p:cNvSpPr/>
            <p:nvPr/>
          </p:nvSpPr>
          <p:spPr>
            <a:xfrm>
              <a:off x="0" y="-144720"/>
              <a:ext cx="18287640" cy="3891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89" name="Group 5"/>
          <p:cNvGrpSpPr/>
          <p:nvPr/>
        </p:nvGrpSpPr>
        <p:grpSpPr>
          <a:xfrm>
            <a:off x="2352240" y="884160"/>
            <a:ext cx="13583160" cy="8373960"/>
            <a:chOff x="2352240" y="884160"/>
            <a:chExt cx="13583160" cy="8373960"/>
          </a:xfrm>
        </p:grpSpPr>
        <p:sp>
          <p:nvSpPr>
            <p:cNvPr id="90" name="Freeform 6"/>
            <p:cNvSpPr/>
            <p:nvPr/>
          </p:nvSpPr>
          <p:spPr>
            <a:xfrm>
              <a:off x="2352240" y="1028880"/>
              <a:ext cx="13583160" cy="8229240"/>
            </a:xfrm>
            <a:custGeom>
              <a:avLst/>
              <a:gdLst>
                <a:gd name="textAreaLeft" fmla="*/ 0 w 13583160"/>
                <a:gd name="textAreaRight" fmla="*/ 13583520 w 13583160"/>
                <a:gd name="textAreaTop" fmla="*/ 0 h 8229240"/>
                <a:gd name="textAreaBottom" fmla="*/ 8229600 h 8229240"/>
              </a:gdLst>
              <a:ahLst/>
              <a:rect l="textAreaLeft" t="textAreaTop" r="textAreaRight" b="textAreaBottom"/>
              <a:pathLst>
                <a:path w="3577587" h="2167467">
                  <a:moveTo>
                    <a:pt x="0" y="0"/>
                  </a:moveTo>
                  <a:lnTo>
                    <a:pt x="3577587" y="0"/>
                  </a:lnTo>
                  <a:lnTo>
                    <a:pt x="3577587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 cap="sq" w="104775">
              <a:solidFill>
                <a:srgbClr val="015e6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1" name="TextBox 7"/>
            <p:cNvSpPr/>
            <p:nvPr/>
          </p:nvSpPr>
          <p:spPr>
            <a:xfrm>
              <a:off x="2352240" y="884160"/>
              <a:ext cx="13583160" cy="837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92" name="TextBox 8"/>
          <p:cNvSpPr/>
          <p:nvPr/>
        </p:nvSpPr>
        <p:spPr>
          <a:xfrm>
            <a:off x="6609240" y="2257200"/>
            <a:ext cx="5069160" cy="85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6718"/>
              </a:lnSpc>
            </a:pPr>
            <a:r>
              <a:rPr b="0" lang="en-US" sz="4800" spc="-1" strike="noStrike">
                <a:solidFill>
                  <a:srgbClr val="000000"/>
                </a:solidFill>
                <a:latin typeface="Montserrat Heavy"/>
              </a:rPr>
              <a:t>CHALLENGES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TextBox 9"/>
          <p:cNvSpPr/>
          <p:nvPr/>
        </p:nvSpPr>
        <p:spPr>
          <a:xfrm>
            <a:off x="3976560" y="3700080"/>
            <a:ext cx="10334880" cy="199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92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Montserrat Semi-Bold"/>
              </a:rPr>
              <a:t>OBTAINING A SUFFICIENT AMOUNT OF HIGH-QUALITY DATA FOR TRAINING MACHINE LEARNING MODELS IS CHALLENGING AS THE DATASET MUST ACCURATELY REPRESENT DIVERSE SCENARIOS.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TextBox 10"/>
          <p:cNvSpPr/>
          <p:nvPr/>
        </p:nvSpPr>
        <p:spPr>
          <a:xfrm>
            <a:off x="3976560" y="6084720"/>
            <a:ext cx="10334880" cy="99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92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Montserrat Semi-Bold"/>
              </a:rPr>
              <a:t>TIMELY RESPONSES ARE REQUIRED SO MODELS ARE REQUIRED THAT CAN PROCESS DATA IN REAL TIME.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TextBox 11"/>
          <p:cNvSpPr/>
          <p:nvPr/>
        </p:nvSpPr>
        <p:spPr>
          <a:xfrm>
            <a:off x="3976560" y="7480440"/>
            <a:ext cx="1033488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92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Montserrat Semi-Bold"/>
              </a:rPr>
              <a:t>IMBALANCED DATASET AND MODEL COMPLEXITY 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2"/>
          <p:cNvGrpSpPr/>
          <p:nvPr/>
        </p:nvGrpSpPr>
        <p:grpSpPr>
          <a:xfrm>
            <a:off x="0" y="-144720"/>
            <a:ext cx="18287640" cy="3892320"/>
            <a:chOff x="0" y="-144720"/>
            <a:chExt cx="18287640" cy="3892320"/>
          </a:xfrm>
        </p:grpSpPr>
        <p:sp>
          <p:nvSpPr>
            <p:cNvPr id="97" name="Freeform 3"/>
            <p:cNvSpPr/>
            <p:nvPr/>
          </p:nvSpPr>
          <p:spPr>
            <a:xfrm>
              <a:off x="0" y="0"/>
              <a:ext cx="18287640" cy="374760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3747600"/>
                <a:gd name="textAreaBottom" fmla="*/ 3747960 h 3747600"/>
              </a:gdLst>
              <a:ahLst/>
              <a:rect l="textAreaLeft" t="textAreaTop" r="textAreaRight" b="textAreaBottom"/>
              <a:pathLst>
                <a:path w="4816592" h="987085">
                  <a:moveTo>
                    <a:pt x="0" y="0"/>
                  </a:moveTo>
                  <a:lnTo>
                    <a:pt x="4816592" y="0"/>
                  </a:lnTo>
                  <a:lnTo>
                    <a:pt x="4816592" y="987085"/>
                  </a:lnTo>
                  <a:lnTo>
                    <a:pt x="0" y="987085"/>
                  </a:lnTo>
                  <a:close/>
                </a:path>
              </a:pathLst>
            </a:custGeom>
            <a:solidFill>
              <a:srgbClr val="03989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8" name="TextBox 4"/>
            <p:cNvSpPr/>
            <p:nvPr/>
          </p:nvSpPr>
          <p:spPr>
            <a:xfrm>
              <a:off x="0" y="-144720"/>
              <a:ext cx="18287640" cy="3891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99" name="Group 5"/>
          <p:cNvGrpSpPr/>
          <p:nvPr/>
        </p:nvGrpSpPr>
        <p:grpSpPr>
          <a:xfrm>
            <a:off x="2352240" y="884160"/>
            <a:ext cx="13583160" cy="8373960"/>
            <a:chOff x="2352240" y="884160"/>
            <a:chExt cx="13583160" cy="8373960"/>
          </a:xfrm>
        </p:grpSpPr>
        <p:sp>
          <p:nvSpPr>
            <p:cNvPr id="100" name="Freeform 6"/>
            <p:cNvSpPr/>
            <p:nvPr/>
          </p:nvSpPr>
          <p:spPr>
            <a:xfrm>
              <a:off x="2352240" y="1028880"/>
              <a:ext cx="13583160" cy="8229240"/>
            </a:xfrm>
            <a:custGeom>
              <a:avLst/>
              <a:gdLst>
                <a:gd name="textAreaLeft" fmla="*/ 0 w 13583160"/>
                <a:gd name="textAreaRight" fmla="*/ 13583520 w 13583160"/>
                <a:gd name="textAreaTop" fmla="*/ 0 h 8229240"/>
                <a:gd name="textAreaBottom" fmla="*/ 8229600 h 8229240"/>
              </a:gdLst>
              <a:ahLst/>
              <a:rect l="textAreaLeft" t="textAreaTop" r="textAreaRight" b="textAreaBottom"/>
              <a:pathLst>
                <a:path w="3577587" h="2167467">
                  <a:moveTo>
                    <a:pt x="0" y="0"/>
                  </a:moveTo>
                  <a:lnTo>
                    <a:pt x="3577587" y="0"/>
                  </a:lnTo>
                  <a:lnTo>
                    <a:pt x="3577587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 cap="sq" w="104775">
              <a:solidFill>
                <a:srgbClr val="015e6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" name="TextBox 7"/>
            <p:cNvSpPr/>
            <p:nvPr/>
          </p:nvSpPr>
          <p:spPr>
            <a:xfrm>
              <a:off x="2352240" y="884160"/>
              <a:ext cx="13583160" cy="837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102" name="TextBox 8"/>
          <p:cNvSpPr/>
          <p:nvPr/>
        </p:nvSpPr>
        <p:spPr>
          <a:xfrm>
            <a:off x="6609240" y="1425240"/>
            <a:ext cx="5510880" cy="85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6718"/>
              </a:lnSpc>
            </a:pPr>
            <a:r>
              <a:rPr b="0" lang="en-US" sz="4800" spc="-1" strike="noStrike">
                <a:solidFill>
                  <a:srgbClr val="000000"/>
                </a:solidFill>
                <a:latin typeface="Montserrat Heavy"/>
              </a:rPr>
              <a:t>CONTRIBUTIONS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TextBox 9"/>
          <p:cNvSpPr/>
          <p:nvPr/>
        </p:nvSpPr>
        <p:spPr>
          <a:xfrm>
            <a:off x="4197240" y="2780640"/>
            <a:ext cx="10334880" cy="99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92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Montserrat Semi-Bold"/>
              </a:rPr>
              <a:t>DATASET COLLECTION FOR BOTH HOSTAGE AND NON HOSTAGE SCENARIOS 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TextBox 10"/>
          <p:cNvSpPr/>
          <p:nvPr/>
        </p:nvSpPr>
        <p:spPr>
          <a:xfrm>
            <a:off x="4391280" y="5095800"/>
            <a:ext cx="10334880" cy="99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92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Montserrat Semi-Bold"/>
              </a:rPr>
              <a:t>ERANNs - EFFICIENT RESIDUAL AUDIO NEURAL NETWORK IMPLEMENTATION USING TENSORFLOW.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TextBox 11"/>
          <p:cNvSpPr/>
          <p:nvPr/>
        </p:nvSpPr>
        <p:spPr>
          <a:xfrm>
            <a:off x="4197240" y="3985920"/>
            <a:ext cx="10334880" cy="99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92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Montserrat Semi-Bold"/>
              </a:rPr>
              <a:t>COLLECTION OF CRITICAL AUDIOSETS FOR AUDIO CLASSIFICATION TOTAL 600 SAMPLES COLLECTED.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TextBox 12"/>
          <p:cNvSpPr/>
          <p:nvPr/>
        </p:nvSpPr>
        <p:spPr>
          <a:xfrm>
            <a:off x="4391280" y="6301080"/>
            <a:ext cx="10334880" cy="99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92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Montserrat Semi-Bold"/>
              </a:rPr>
              <a:t>TRAINED THE AUDIO NETWORK ON THE COLLECTED AUDIO DATASET AND AUDIO FEATURES EXTRACTION.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TextBox 13"/>
          <p:cNvSpPr/>
          <p:nvPr/>
        </p:nvSpPr>
        <p:spPr>
          <a:xfrm>
            <a:off x="4391280" y="7506360"/>
            <a:ext cx="10334880" cy="99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92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Montserrat Semi-Bold"/>
              </a:rPr>
              <a:t>EXTRACTED KEYPOINTS OF THE COLLECTED DATASET FROM YOLO POSE AND ALPHAPOSE MODEL FOR GROUPFORMER.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Freeform 2"/>
          <p:cNvSpPr/>
          <p:nvPr/>
        </p:nvSpPr>
        <p:spPr>
          <a:xfrm rot="10800000">
            <a:off x="16589160" y="360"/>
            <a:ext cx="1698840" cy="3380760"/>
          </a:xfrm>
          <a:custGeom>
            <a:avLst/>
            <a:gdLst>
              <a:gd name="textAreaLeft" fmla="*/ 0 w 1698840"/>
              <a:gd name="textAreaRight" fmla="*/ 1699200 w 1698840"/>
              <a:gd name="textAreaTop" fmla="*/ 0 h 3380760"/>
              <a:gd name="textAreaBottom" fmla="*/ 3381120 h 3380760"/>
            </a:gdLst>
            <a:ahLst/>
            <a:rect l="textAreaLeft" t="textAreaTop" r="textAreaRight" b="textAreaBottom"/>
            <a:pathLst>
              <a:path w="1699070" h="3381212">
                <a:moveTo>
                  <a:pt x="0" y="0"/>
                </a:moveTo>
                <a:lnTo>
                  <a:pt x="1699070" y="0"/>
                </a:lnTo>
                <a:lnTo>
                  <a:pt x="1699070" y="3381212"/>
                </a:lnTo>
                <a:lnTo>
                  <a:pt x="0" y="338121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Freeform 3"/>
          <p:cNvSpPr/>
          <p:nvPr/>
        </p:nvSpPr>
        <p:spPr>
          <a:xfrm flipH="1" rot="10800000">
            <a:off x="-360" y="360"/>
            <a:ext cx="1698840" cy="3380760"/>
          </a:xfrm>
          <a:custGeom>
            <a:avLst/>
            <a:gdLst>
              <a:gd name="textAreaLeft" fmla="*/ -360 w 1698840"/>
              <a:gd name="textAreaRight" fmla="*/ 1698840 w 1698840"/>
              <a:gd name="textAreaTop" fmla="*/ 0 h 3380760"/>
              <a:gd name="textAreaBottom" fmla="*/ 3381120 h 3380760"/>
            </a:gdLst>
            <a:ahLst/>
            <a:rect l="textAreaLeft" t="textAreaTop" r="textAreaRight" b="textAreaBottom"/>
            <a:pathLst>
              <a:path w="1699070" h="3381212">
                <a:moveTo>
                  <a:pt x="1699070" y="0"/>
                </a:moveTo>
                <a:lnTo>
                  <a:pt x="0" y="0"/>
                </a:lnTo>
                <a:lnTo>
                  <a:pt x="0" y="3381212"/>
                </a:lnTo>
                <a:lnTo>
                  <a:pt x="1699070" y="3381212"/>
                </a:lnTo>
                <a:lnTo>
                  <a:pt x="169907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Freeform 4"/>
          <p:cNvSpPr/>
          <p:nvPr/>
        </p:nvSpPr>
        <p:spPr>
          <a:xfrm rot="5400000">
            <a:off x="1329120" y="-691200"/>
            <a:ext cx="1446120" cy="2828880"/>
          </a:xfrm>
          <a:custGeom>
            <a:avLst/>
            <a:gdLst>
              <a:gd name="textAreaLeft" fmla="*/ 0 w 1446120"/>
              <a:gd name="textAreaRight" fmla="*/ 1446480 w 1446120"/>
              <a:gd name="textAreaTop" fmla="*/ 0 h 2828880"/>
              <a:gd name="textAreaBottom" fmla="*/ 2829240 h 2828880"/>
            </a:gdLst>
            <a:ahLst/>
            <a:rect l="textAreaLeft" t="textAreaTop" r="textAreaRight" b="textAreaBottom"/>
            <a:pathLst>
              <a:path w="1446300" h="2829076">
                <a:moveTo>
                  <a:pt x="0" y="0"/>
                </a:moveTo>
                <a:lnTo>
                  <a:pt x="1446300" y="0"/>
                </a:lnTo>
                <a:lnTo>
                  <a:pt x="1446300" y="2829076"/>
                </a:lnTo>
                <a:lnTo>
                  <a:pt x="0" y="282907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Freeform 5"/>
          <p:cNvSpPr/>
          <p:nvPr/>
        </p:nvSpPr>
        <p:spPr>
          <a:xfrm rot="5400000">
            <a:off x="15616440" y="-691200"/>
            <a:ext cx="1446120" cy="2828880"/>
          </a:xfrm>
          <a:custGeom>
            <a:avLst/>
            <a:gdLst>
              <a:gd name="textAreaLeft" fmla="*/ 0 w 1446120"/>
              <a:gd name="textAreaRight" fmla="*/ 1446480 w 1446120"/>
              <a:gd name="textAreaTop" fmla="*/ 0 h 2828880"/>
              <a:gd name="textAreaBottom" fmla="*/ 2829240 h 2828880"/>
            </a:gdLst>
            <a:ahLst/>
            <a:rect l="textAreaLeft" t="textAreaTop" r="textAreaRight" b="textAreaBottom"/>
            <a:pathLst>
              <a:path w="1446300" h="2829076">
                <a:moveTo>
                  <a:pt x="0" y="0"/>
                </a:moveTo>
                <a:lnTo>
                  <a:pt x="1446300" y="0"/>
                </a:lnTo>
                <a:lnTo>
                  <a:pt x="1446300" y="2829076"/>
                </a:lnTo>
                <a:lnTo>
                  <a:pt x="0" y="282907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12" name="Group 6"/>
          <p:cNvGrpSpPr/>
          <p:nvPr/>
        </p:nvGrpSpPr>
        <p:grpSpPr>
          <a:xfrm>
            <a:off x="0" y="5432040"/>
            <a:ext cx="18287640" cy="4854600"/>
            <a:chOff x="0" y="5432040"/>
            <a:chExt cx="18287640" cy="4854600"/>
          </a:xfrm>
        </p:grpSpPr>
        <p:sp>
          <p:nvSpPr>
            <p:cNvPr id="113" name="Freeform 7"/>
            <p:cNvSpPr/>
            <p:nvPr/>
          </p:nvSpPr>
          <p:spPr>
            <a:xfrm>
              <a:off x="0" y="5576760"/>
              <a:ext cx="18287640" cy="4709880"/>
            </a:xfrm>
            <a:custGeom>
              <a:avLst/>
              <a:gdLst>
                <a:gd name="textAreaLeft" fmla="*/ 0 w 18287640"/>
                <a:gd name="textAreaRight" fmla="*/ 18288000 w 18287640"/>
                <a:gd name="textAreaTop" fmla="*/ 0 h 4709880"/>
                <a:gd name="textAreaBottom" fmla="*/ 4710240 h 4709880"/>
              </a:gdLst>
              <a:ahLst/>
              <a:rect l="textAreaLeft" t="textAreaTop" r="textAreaRight" b="textAreaBottom"/>
              <a:pathLst>
                <a:path w="4816592" h="1240589">
                  <a:moveTo>
                    <a:pt x="0" y="0"/>
                  </a:moveTo>
                  <a:lnTo>
                    <a:pt x="4816592" y="0"/>
                  </a:lnTo>
                  <a:lnTo>
                    <a:pt x="4816592" y="1240589"/>
                  </a:lnTo>
                  <a:lnTo>
                    <a:pt x="0" y="1240589"/>
                  </a:lnTo>
                  <a:close/>
                </a:path>
              </a:pathLst>
            </a:custGeom>
            <a:solidFill>
              <a:srgbClr val="03989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4" name="TextBox 8"/>
            <p:cNvSpPr/>
            <p:nvPr/>
          </p:nvSpPr>
          <p:spPr>
            <a:xfrm>
              <a:off x="0" y="5432040"/>
              <a:ext cx="18287640" cy="4854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15" name="Group 9"/>
          <p:cNvGrpSpPr/>
          <p:nvPr/>
        </p:nvGrpSpPr>
        <p:grpSpPr>
          <a:xfrm>
            <a:off x="6642000" y="3426480"/>
            <a:ext cx="5143320" cy="5549040"/>
            <a:chOff x="6642000" y="3426480"/>
            <a:chExt cx="5143320" cy="5549040"/>
          </a:xfrm>
        </p:grpSpPr>
        <p:sp>
          <p:nvSpPr>
            <p:cNvPr id="116" name="Freeform 10"/>
            <p:cNvSpPr/>
            <p:nvPr/>
          </p:nvSpPr>
          <p:spPr>
            <a:xfrm>
              <a:off x="6642000" y="3571200"/>
              <a:ext cx="5143320" cy="5404320"/>
            </a:xfrm>
            <a:custGeom>
              <a:avLst/>
              <a:gdLst>
                <a:gd name="textAreaLeft" fmla="*/ 0 w 5143320"/>
                <a:gd name="textAreaRight" fmla="*/ 5143680 w 5143320"/>
                <a:gd name="textAreaTop" fmla="*/ 0 h 5404320"/>
                <a:gd name="textAreaBottom" fmla="*/ 5404680 h 5404320"/>
              </a:gdLst>
              <a:ahLst/>
              <a:rect l="textAreaLeft" t="textAreaTop" r="textAreaRight" b="textAreaBottom"/>
              <a:pathLst>
                <a:path w="1354751" h="1423479">
                  <a:moveTo>
                    <a:pt x="39132" y="0"/>
                  </a:moveTo>
                  <a:lnTo>
                    <a:pt x="1315619" y="0"/>
                  </a:lnTo>
                  <a:cubicBezTo>
                    <a:pt x="1325997" y="0"/>
                    <a:pt x="1335951" y="4123"/>
                    <a:pt x="1343289" y="11462"/>
                  </a:cubicBezTo>
                  <a:cubicBezTo>
                    <a:pt x="1350628" y="18800"/>
                    <a:pt x="1354751" y="28754"/>
                    <a:pt x="1354751" y="39132"/>
                  </a:cubicBezTo>
                  <a:lnTo>
                    <a:pt x="1354751" y="1384347"/>
                  </a:lnTo>
                  <a:cubicBezTo>
                    <a:pt x="1354751" y="1405959"/>
                    <a:pt x="1337231" y="1423479"/>
                    <a:pt x="1315619" y="1423479"/>
                  </a:cubicBezTo>
                  <a:lnTo>
                    <a:pt x="39132" y="1423479"/>
                  </a:lnTo>
                  <a:cubicBezTo>
                    <a:pt x="17520" y="1423479"/>
                    <a:pt x="0" y="1405959"/>
                    <a:pt x="0" y="1384347"/>
                  </a:cubicBezTo>
                  <a:lnTo>
                    <a:pt x="0" y="39132"/>
                  </a:lnTo>
                  <a:cubicBezTo>
                    <a:pt x="0" y="17520"/>
                    <a:pt x="17520" y="0"/>
                    <a:pt x="39132" y="0"/>
                  </a:cubicBezTo>
                  <a:close/>
                </a:path>
              </a:pathLst>
            </a:custGeom>
            <a:solidFill>
              <a:srgbClr val="dbdbd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7" name="TextBox 11"/>
            <p:cNvSpPr/>
            <p:nvPr/>
          </p:nvSpPr>
          <p:spPr>
            <a:xfrm>
              <a:off x="6642000" y="3426480"/>
              <a:ext cx="5143320" cy="5549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18" name="Group 12"/>
          <p:cNvGrpSpPr/>
          <p:nvPr/>
        </p:nvGrpSpPr>
        <p:grpSpPr>
          <a:xfrm>
            <a:off x="12255120" y="3426480"/>
            <a:ext cx="5004000" cy="5549040"/>
            <a:chOff x="12255120" y="3426480"/>
            <a:chExt cx="5004000" cy="5549040"/>
          </a:xfrm>
        </p:grpSpPr>
        <p:sp>
          <p:nvSpPr>
            <p:cNvPr id="119" name="Freeform 13"/>
            <p:cNvSpPr/>
            <p:nvPr/>
          </p:nvSpPr>
          <p:spPr>
            <a:xfrm>
              <a:off x="12255120" y="3571200"/>
              <a:ext cx="5004000" cy="5404320"/>
            </a:xfrm>
            <a:custGeom>
              <a:avLst/>
              <a:gdLst>
                <a:gd name="textAreaLeft" fmla="*/ 0 w 5004000"/>
                <a:gd name="textAreaRight" fmla="*/ 5004360 w 5004000"/>
                <a:gd name="textAreaTop" fmla="*/ 0 h 5404320"/>
                <a:gd name="textAreaBottom" fmla="*/ 5404680 h 5404320"/>
              </a:gdLst>
              <a:ahLst/>
              <a:rect l="textAreaLeft" t="textAreaTop" r="textAreaRight" b="textAreaBottom"/>
              <a:pathLst>
                <a:path w="1318011" h="1423479">
                  <a:moveTo>
                    <a:pt x="40223" y="0"/>
                  </a:moveTo>
                  <a:lnTo>
                    <a:pt x="1277787" y="0"/>
                  </a:lnTo>
                  <a:cubicBezTo>
                    <a:pt x="1300002" y="0"/>
                    <a:pt x="1318011" y="18009"/>
                    <a:pt x="1318011" y="40223"/>
                  </a:cubicBezTo>
                  <a:lnTo>
                    <a:pt x="1318011" y="1383256"/>
                  </a:lnTo>
                  <a:cubicBezTo>
                    <a:pt x="1318011" y="1393924"/>
                    <a:pt x="1313773" y="1404155"/>
                    <a:pt x="1306229" y="1411698"/>
                  </a:cubicBezTo>
                  <a:cubicBezTo>
                    <a:pt x="1298686" y="1419241"/>
                    <a:pt x="1288455" y="1423479"/>
                    <a:pt x="1277787" y="1423479"/>
                  </a:cubicBezTo>
                  <a:lnTo>
                    <a:pt x="40223" y="1423479"/>
                  </a:lnTo>
                  <a:cubicBezTo>
                    <a:pt x="18009" y="1423479"/>
                    <a:pt x="0" y="1405471"/>
                    <a:pt x="0" y="1383256"/>
                  </a:cubicBezTo>
                  <a:lnTo>
                    <a:pt x="0" y="40223"/>
                  </a:lnTo>
                  <a:cubicBezTo>
                    <a:pt x="0" y="29555"/>
                    <a:pt x="4238" y="19324"/>
                    <a:pt x="11781" y="11781"/>
                  </a:cubicBezTo>
                  <a:cubicBezTo>
                    <a:pt x="19324" y="4238"/>
                    <a:pt x="29555" y="0"/>
                    <a:pt x="40223" y="0"/>
                  </a:cubicBezTo>
                  <a:close/>
                </a:path>
              </a:pathLst>
            </a:custGeom>
            <a:solidFill>
              <a:srgbClr val="dbdbd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0" name="TextBox 14"/>
            <p:cNvSpPr/>
            <p:nvPr/>
          </p:nvSpPr>
          <p:spPr>
            <a:xfrm>
              <a:off x="12255120" y="3426480"/>
              <a:ext cx="5004000" cy="5549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21" name="Group 15"/>
          <p:cNvGrpSpPr/>
          <p:nvPr/>
        </p:nvGrpSpPr>
        <p:grpSpPr>
          <a:xfrm>
            <a:off x="1028880" y="3426480"/>
            <a:ext cx="5004000" cy="5549040"/>
            <a:chOff x="1028880" y="3426480"/>
            <a:chExt cx="5004000" cy="5549040"/>
          </a:xfrm>
        </p:grpSpPr>
        <p:sp>
          <p:nvSpPr>
            <p:cNvPr id="122" name="Freeform 16"/>
            <p:cNvSpPr/>
            <p:nvPr/>
          </p:nvSpPr>
          <p:spPr>
            <a:xfrm>
              <a:off x="1028880" y="3571200"/>
              <a:ext cx="5004000" cy="5404320"/>
            </a:xfrm>
            <a:custGeom>
              <a:avLst/>
              <a:gdLst>
                <a:gd name="textAreaLeft" fmla="*/ 0 w 5004000"/>
                <a:gd name="textAreaRight" fmla="*/ 5004360 w 5004000"/>
                <a:gd name="textAreaTop" fmla="*/ 0 h 5404320"/>
                <a:gd name="textAreaBottom" fmla="*/ 5404680 h 5404320"/>
              </a:gdLst>
              <a:ahLst/>
              <a:rect l="textAreaLeft" t="textAreaTop" r="textAreaRight" b="textAreaBottom"/>
              <a:pathLst>
                <a:path w="1318011" h="1423479">
                  <a:moveTo>
                    <a:pt x="40223" y="0"/>
                  </a:moveTo>
                  <a:lnTo>
                    <a:pt x="1277787" y="0"/>
                  </a:lnTo>
                  <a:cubicBezTo>
                    <a:pt x="1300002" y="0"/>
                    <a:pt x="1318011" y="18009"/>
                    <a:pt x="1318011" y="40223"/>
                  </a:cubicBezTo>
                  <a:lnTo>
                    <a:pt x="1318011" y="1383256"/>
                  </a:lnTo>
                  <a:cubicBezTo>
                    <a:pt x="1318011" y="1393924"/>
                    <a:pt x="1313773" y="1404155"/>
                    <a:pt x="1306229" y="1411698"/>
                  </a:cubicBezTo>
                  <a:cubicBezTo>
                    <a:pt x="1298686" y="1419241"/>
                    <a:pt x="1288455" y="1423479"/>
                    <a:pt x="1277787" y="1423479"/>
                  </a:cubicBezTo>
                  <a:lnTo>
                    <a:pt x="40223" y="1423479"/>
                  </a:lnTo>
                  <a:cubicBezTo>
                    <a:pt x="18009" y="1423479"/>
                    <a:pt x="0" y="1405471"/>
                    <a:pt x="0" y="1383256"/>
                  </a:cubicBezTo>
                  <a:lnTo>
                    <a:pt x="0" y="40223"/>
                  </a:lnTo>
                  <a:cubicBezTo>
                    <a:pt x="0" y="29555"/>
                    <a:pt x="4238" y="19324"/>
                    <a:pt x="11781" y="11781"/>
                  </a:cubicBezTo>
                  <a:cubicBezTo>
                    <a:pt x="19324" y="4238"/>
                    <a:pt x="29555" y="0"/>
                    <a:pt x="40223" y="0"/>
                  </a:cubicBezTo>
                  <a:close/>
                </a:path>
              </a:pathLst>
            </a:custGeom>
            <a:solidFill>
              <a:srgbClr val="dbdbd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3" name="TextBox 17"/>
            <p:cNvSpPr/>
            <p:nvPr/>
          </p:nvSpPr>
          <p:spPr>
            <a:xfrm>
              <a:off x="1028880" y="3426480"/>
              <a:ext cx="5004000" cy="5549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124" name="TextBox 18"/>
          <p:cNvSpPr/>
          <p:nvPr/>
        </p:nvSpPr>
        <p:spPr>
          <a:xfrm>
            <a:off x="4308120" y="942840"/>
            <a:ext cx="9671040" cy="85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6718"/>
              </a:lnSpc>
            </a:pPr>
            <a:r>
              <a:rPr b="0" lang="en-US" sz="4800" spc="-1" strike="noStrike">
                <a:solidFill>
                  <a:srgbClr val="000000"/>
                </a:solidFill>
                <a:latin typeface="Montserrat Heavy"/>
              </a:rPr>
              <a:t>INTRODUCTION OF ERANN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TextBox 19"/>
          <p:cNvSpPr/>
          <p:nvPr/>
        </p:nvSpPr>
        <p:spPr>
          <a:xfrm>
            <a:off x="1300680" y="3744360"/>
            <a:ext cx="4459680" cy="416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64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Montserrat Bold"/>
              </a:rPr>
              <a:t>we use the log mel spectrogram as input to the first 2D convolutional layer.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364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Montserrat Bold"/>
              </a:rPr>
              <a:t>The batch normalization layer after the feature extractor is used as a replacement for data standardization.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364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Box 20"/>
          <p:cNvSpPr/>
          <p:nvPr/>
        </p:nvSpPr>
        <p:spPr>
          <a:xfrm>
            <a:off x="6983640" y="3744360"/>
            <a:ext cx="4459680" cy="323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64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Montserrat Bold"/>
                <a:ea typeface="Montserrat Bold"/>
              </a:rPr>
              <a:t>Each tensor between convolutional blocks has a shape of Fi × Ti × Ci, where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364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Montserrat Bold"/>
                <a:ea typeface="Montserrat Bold"/>
              </a:rPr>
              <a:t> </a:t>
            </a:r>
            <a:r>
              <a:rPr b="0" lang="en-US" sz="2600" spc="-1" strike="noStrike">
                <a:solidFill>
                  <a:srgbClr val="000000"/>
                </a:solidFill>
                <a:latin typeface="Montserrat Bold"/>
                <a:ea typeface="Montserrat Bold"/>
              </a:rPr>
              <a:t>Fi - “the ith frequency size”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364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Montserrat Bold"/>
                <a:ea typeface="Montserrat Bold"/>
              </a:rPr>
              <a:t>Ti is “the ith temporal size”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364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Montserrat Bold"/>
                <a:ea typeface="Montserrat Bold"/>
              </a:rPr>
              <a:t>Ci is the number of channels. 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TextBox 21"/>
          <p:cNvSpPr/>
          <p:nvPr/>
        </p:nvSpPr>
        <p:spPr>
          <a:xfrm>
            <a:off x="12526920" y="3744360"/>
            <a:ext cx="4459680" cy="462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64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Montserrat Bold"/>
                <a:ea typeface="Montserrat Bold"/>
              </a:rPr>
              <a:t>All input tensors after feature extraction have a shape of F0 × T0 × C0, where F0 = M = 128, T0 = Ts, and C0 = 1 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364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Montserrat Bold"/>
                <a:ea typeface="Montserrat Bold"/>
              </a:rPr>
              <a:t>We modify sizes of kernel, stride, and padding for the temporal dimension in few convolutional layers to make models faster.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Freeform 2"/>
          <p:cNvSpPr/>
          <p:nvPr/>
        </p:nvSpPr>
        <p:spPr>
          <a:xfrm>
            <a:off x="-384840" y="0"/>
            <a:ext cx="3753360" cy="3753360"/>
          </a:xfrm>
          <a:custGeom>
            <a:avLst/>
            <a:gdLst>
              <a:gd name="textAreaLeft" fmla="*/ 0 w 3753360"/>
              <a:gd name="textAreaRight" fmla="*/ 3753720 w 3753360"/>
              <a:gd name="textAreaTop" fmla="*/ 0 h 3753360"/>
              <a:gd name="textAreaBottom" fmla="*/ 3753720 h 3753360"/>
            </a:gdLst>
            <a:ahLst/>
            <a:rect l="textAreaLeft" t="textAreaTop" r="textAreaRight" b="textAreaBottom"/>
            <a:pathLst>
              <a:path w="3753853" h="3753853">
                <a:moveTo>
                  <a:pt x="0" y="0"/>
                </a:moveTo>
                <a:lnTo>
                  <a:pt x="3753853" y="0"/>
                </a:lnTo>
                <a:lnTo>
                  <a:pt x="3753853" y="3753853"/>
                </a:lnTo>
                <a:lnTo>
                  <a:pt x="0" y="375385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29" name="Group 3"/>
          <p:cNvGrpSpPr/>
          <p:nvPr/>
        </p:nvGrpSpPr>
        <p:grpSpPr>
          <a:xfrm>
            <a:off x="2165400" y="2368800"/>
            <a:ext cx="5835600" cy="5708880"/>
            <a:chOff x="2165400" y="2368800"/>
            <a:chExt cx="5835600" cy="5708880"/>
          </a:xfrm>
        </p:grpSpPr>
        <p:sp>
          <p:nvSpPr>
            <p:cNvPr id="130" name="Freeform 4"/>
            <p:cNvSpPr/>
            <p:nvPr/>
          </p:nvSpPr>
          <p:spPr>
            <a:xfrm>
              <a:off x="2165400" y="2513520"/>
              <a:ext cx="5835600" cy="5564160"/>
            </a:xfrm>
            <a:custGeom>
              <a:avLst/>
              <a:gdLst>
                <a:gd name="textAreaLeft" fmla="*/ 0 w 5835600"/>
                <a:gd name="textAreaRight" fmla="*/ 5835960 w 5835600"/>
                <a:gd name="textAreaTop" fmla="*/ 0 h 5564160"/>
                <a:gd name="textAreaBottom" fmla="*/ 5564520 h 5564160"/>
              </a:gdLst>
              <a:ahLst/>
              <a:rect l="textAreaLeft" t="textAreaTop" r="textAreaRight" b="textAreaBottom"/>
              <a:pathLst>
                <a:path w="1537059" h="1465575">
                  <a:moveTo>
                    <a:pt x="34491" y="0"/>
                  </a:moveTo>
                  <a:lnTo>
                    <a:pt x="1502568" y="0"/>
                  </a:lnTo>
                  <a:cubicBezTo>
                    <a:pt x="1511716" y="0"/>
                    <a:pt x="1520489" y="3634"/>
                    <a:pt x="1526957" y="10102"/>
                  </a:cubicBezTo>
                  <a:cubicBezTo>
                    <a:pt x="1533425" y="16570"/>
                    <a:pt x="1537059" y="25343"/>
                    <a:pt x="1537059" y="34491"/>
                  </a:cubicBezTo>
                  <a:lnTo>
                    <a:pt x="1537059" y="1431084"/>
                  </a:lnTo>
                  <a:cubicBezTo>
                    <a:pt x="1537059" y="1440232"/>
                    <a:pt x="1533425" y="1449005"/>
                    <a:pt x="1526957" y="1455473"/>
                  </a:cubicBezTo>
                  <a:cubicBezTo>
                    <a:pt x="1520489" y="1461941"/>
                    <a:pt x="1511716" y="1465575"/>
                    <a:pt x="1502568" y="1465575"/>
                  </a:cubicBezTo>
                  <a:lnTo>
                    <a:pt x="34491" y="1465575"/>
                  </a:lnTo>
                  <a:cubicBezTo>
                    <a:pt x="15442" y="1465575"/>
                    <a:pt x="0" y="1450133"/>
                    <a:pt x="0" y="1431084"/>
                  </a:cubicBezTo>
                  <a:lnTo>
                    <a:pt x="0" y="34491"/>
                  </a:lnTo>
                  <a:cubicBezTo>
                    <a:pt x="0" y="25343"/>
                    <a:pt x="3634" y="16570"/>
                    <a:pt x="10102" y="10102"/>
                  </a:cubicBezTo>
                  <a:cubicBezTo>
                    <a:pt x="16570" y="3634"/>
                    <a:pt x="25343" y="0"/>
                    <a:pt x="34491" y="0"/>
                  </a:cubicBezTo>
                  <a:close/>
                </a:path>
              </a:pathLst>
            </a:custGeom>
            <a:solidFill>
              <a:srgbClr val="015e6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1" name="TextBox 5"/>
            <p:cNvSpPr/>
            <p:nvPr/>
          </p:nvSpPr>
          <p:spPr>
            <a:xfrm>
              <a:off x="2165400" y="2368800"/>
              <a:ext cx="5835600" cy="5708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32" name="Group 6"/>
          <p:cNvGrpSpPr/>
          <p:nvPr/>
        </p:nvGrpSpPr>
        <p:grpSpPr>
          <a:xfrm>
            <a:off x="10286640" y="2368800"/>
            <a:ext cx="5835600" cy="5708880"/>
            <a:chOff x="10286640" y="2368800"/>
            <a:chExt cx="5835600" cy="5708880"/>
          </a:xfrm>
        </p:grpSpPr>
        <p:sp>
          <p:nvSpPr>
            <p:cNvPr id="133" name="Freeform 7"/>
            <p:cNvSpPr/>
            <p:nvPr/>
          </p:nvSpPr>
          <p:spPr>
            <a:xfrm>
              <a:off x="10286640" y="2513520"/>
              <a:ext cx="5835600" cy="5564160"/>
            </a:xfrm>
            <a:custGeom>
              <a:avLst/>
              <a:gdLst>
                <a:gd name="textAreaLeft" fmla="*/ 0 w 5835600"/>
                <a:gd name="textAreaRight" fmla="*/ 5835960 w 5835600"/>
                <a:gd name="textAreaTop" fmla="*/ 0 h 5564160"/>
                <a:gd name="textAreaBottom" fmla="*/ 5564520 h 5564160"/>
              </a:gdLst>
              <a:ahLst/>
              <a:rect l="textAreaLeft" t="textAreaTop" r="textAreaRight" b="textAreaBottom"/>
              <a:pathLst>
                <a:path w="1537059" h="1465575">
                  <a:moveTo>
                    <a:pt x="34491" y="0"/>
                  </a:moveTo>
                  <a:lnTo>
                    <a:pt x="1502568" y="0"/>
                  </a:lnTo>
                  <a:cubicBezTo>
                    <a:pt x="1511716" y="0"/>
                    <a:pt x="1520489" y="3634"/>
                    <a:pt x="1526957" y="10102"/>
                  </a:cubicBezTo>
                  <a:cubicBezTo>
                    <a:pt x="1533425" y="16570"/>
                    <a:pt x="1537059" y="25343"/>
                    <a:pt x="1537059" y="34491"/>
                  </a:cubicBezTo>
                  <a:lnTo>
                    <a:pt x="1537059" y="1431084"/>
                  </a:lnTo>
                  <a:cubicBezTo>
                    <a:pt x="1537059" y="1440232"/>
                    <a:pt x="1533425" y="1449005"/>
                    <a:pt x="1526957" y="1455473"/>
                  </a:cubicBezTo>
                  <a:cubicBezTo>
                    <a:pt x="1520489" y="1461941"/>
                    <a:pt x="1511716" y="1465575"/>
                    <a:pt x="1502568" y="1465575"/>
                  </a:cubicBezTo>
                  <a:lnTo>
                    <a:pt x="34491" y="1465575"/>
                  </a:lnTo>
                  <a:cubicBezTo>
                    <a:pt x="15442" y="1465575"/>
                    <a:pt x="0" y="1450133"/>
                    <a:pt x="0" y="1431084"/>
                  </a:cubicBezTo>
                  <a:lnTo>
                    <a:pt x="0" y="34491"/>
                  </a:lnTo>
                  <a:cubicBezTo>
                    <a:pt x="0" y="25343"/>
                    <a:pt x="3634" y="16570"/>
                    <a:pt x="10102" y="10102"/>
                  </a:cubicBezTo>
                  <a:cubicBezTo>
                    <a:pt x="16570" y="3634"/>
                    <a:pt x="25343" y="0"/>
                    <a:pt x="34491" y="0"/>
                  </a:cubicBezTo>
                  <a:close/>
                </a:path>
              </a:pathLst>
            </a:custGeom>
            <a:solidFill>
              <a:srgbClr val="015e6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4" name="TextBox 8"/>
            <p:cNvSpPr/>
            <p:nvPr/>
          </p:nvSpPr>
          <p:spPr>
            <a:xfrm>
              <a:off x="10286640" y="2368800"/>
              <a:ext cx="5835600" cy="5708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35" name="Group 9"/>
          <p:cNvGrpSpPr/>
          <p:nvPr/>
        </p:nvGrpSpPr>
        <p:grpSpPr>
          <a:xfrm>
            <a:off x="4036680" y="7358040"/>
            <a:ext cx="2093040" cy="2093040"/>
            <a:chOff x="4036680" y="7358040"/>
            <a:chExt cx="2093040" cy="2093040"/>
          </a:xfrm>
        </p:grpSpPr>
        <p:sp>
          <p:nvSpPr>
            <p:cNvPr id="136" name="Freeform 10"/>
            <p:cNvSpPr/>
            <p:nvPr/>
          </p:nvSpPr>
          <p:spPr>
            <a:xfrm>
              <a:off x="4036680" y="7358040"/>
              <a:ext cx="2093040" cy="2093040"/>
            </a:xfrm>
            <a:custGeom>
              <a:avLst/>
              <a:gdLst>
                <a:gd name="textAreaLeft" fmla="*/ 0 w 2093040"/>
                <a:gd name="textAreaRight" fmla="*/ 2093400 w 2093040"/>
                <a:gd name="textAreaTop" fmla="*/ 0 h 2093040"/>
                <a:gd name="textAreaBottom" fmla="*/ 2093400 h 209304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989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7" name="TextBox 11"/>
            <p:cNvSpPr/>
            <p:nvPr/>
          </p:nvSpPr>
          <p:spPr>
            <a:xfrm>
              <a:off x="4232880" y="7455960"/>
              <a:ext cx="1700640" cy="1798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grpSp>
        <p:nvGrpSpPr>
          <p:cNvPr id="138" name="Group 12"/>
          <p:cNvGrpSpPr/>
          <p:nvPr/>
        </p:nvGrpSpPr>
        <p:grpSpPr>
          <a:xfrm>
            <a:off x="12157920" y="7358040"/>
            <a:ext cx="2093040" cy="2093040"/>
            <a:chOff x="12157920" y="7358040"/>
            <a:chExt cx="2093040" cy="2093040"/>
          </a:xfrm>
        </p:grpSpPr>
        <p:sp>
          <p:nvSpPr>
            <p:cNvPr id="139" name="Freeform 13"/>
            <p:cNvSpPr/>
            <p:nvPr/>
          </p:nvSpPr>
          <p:spPr>
            <a:xfrm>
              <a:off x="12157920" y="7358040"/>
              <a:ext cx="2093040" cy="2093040"/>
            </a:xfrm>
            <a:custGeom>
              <a:avLst/>
              <a:gdLst>
                <a:gd name="textAreaLeft" fmla="*/ 0 w 2093040"/>
                <a:gd name="textAreaRight" fmla="*/ 2093400 w 2093040"/>
                <a:gd name="textAreaTop" fmla="*/ 0 h 2093040"/>
                <a:gd name="textAreaBottom" fmla="*/ 2093400 h 209304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989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0" name="TextBox 14"/>
            <p:cNvSpPr/>
            <p:nvPr/>
          </p:nvSpPr>
          <p:spPr>
            <a:xfrm>
              <a:off x="12354120" y="7455960"/>
              <a:ext cx="1700640" cy="1798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141" name="TextBox 15"/>
          <p:cNvSpPr/>
          <p:nvPr/>
        </p:nvSpPr>
        <p:spPr>
          <a:xfrm>
            <a:off x="4308120" y="942840"/>
            <a:ext cx="9671040" cy="85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6718"/>
              </a:lnSpc>
            </a:pPr>
            <a:r>
              <a:rPr b="0" lang="en-US" sz="4800" spc="-1" strike="noStrike">
                <a:solidFill>
                  <a:srgbClr val="000000"/>
                </a:solidFill>
                <a:latin typeface="Montserrat Heavy"/>
              </a:rPr>
              <a:t>ERANN-SM − W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TextBox 16"/>
          <p:cNvSpPr/>
          <p:nvPr/>
        </p:nvSpPr>
        <p:spPr>
          <a:xfrm>
            <a:off x="4376160" y="7493040"/>
            <a:ext cx="1413720" cy="170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3439"/>
              </a:lnSpc>
            </a:pPr>
            <a:r>
              <a:rPr b="0" lang="en-US" sz="9600" spc="-1" strike="noStrike">
                <a:solidFill>
                  <a:srgbClr val="000000"/>
                </a:solidFill>
                <a:latin typeface="Montserrat Heavy"/>
              </a:rPr>
              <a:t>A</a:t>
            </a:r>
            <a:endParaRPr b="0" lang="en-US" sz="9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TextBox 17"/>
          <p:cNvSpPr/>
          <p:nvPr/>
        </p:nvSpPr>
        <p:spPr>
          <a:xfrm>
            <a:off x="12536280" y="7493040"/>
            <a:ext cx="1336320" cy="170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3439"/>
              </a:lnSpc>
            </a:pPr>
            <a:r>
              <a:rPr b="0" lang="en-US" sz="9600" spc="-1" strike="noStrike">
                <a:solidFill>
                  <a:srgbClr val="000000"/>
                </a:solidFill>
                <a:latin typeface="Montserrat Heavy"/>
              </a:rPr>
              <a:t>B</a:t>
            </a:r>
            <a:endParaRPr b="0" lang="en-US" sz="9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TextBox 18"/>
          <p:cNvSpPr/>
          <p:nvPr/>
        </p:nvSpPr>
        <p:spPr>
          <a:xfrm>
            <a:off x="2537640" y="3086280"/>
            <a:ext cx="5091480" cy="348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92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Montserrat Bold"/>
              </a:rPr>
              <a:t>sm - the decreasing temporal size parameter.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392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Montserrat Bold"/>
              </a:rPr>
              <a:t>for sm &gt; 0, temporal sizes Ti are reduced stronger based on increased stride sizes of convolutional layers hence reduce FLOPs of our models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TextBox 19"/>
          <p:cNvSpPr/>
          <p:nvPr/>
        </p:nvSpPr>
        <p:spPr>
          <a:xfrm>
            <a:off x="10658880" y="3893040"/>
            <a:ext cx="5091480" cy="248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92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Montserrat Bold"/>
              </a:rPr>
              <a:t>W - the widening factor for the width of convolutional layers to change the computational complexity of models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Freeform 2"/>
          <p:cNvSpPr/>
          <p:nvPr/>
        </p:nvSpPr>
        <p:spPr>
          <a:xfrm>
            <a:off x="11228400" y="6587280"/>
            <a:ext cx="6324480" cy="3699360"/>
          </a:xfrm>
          <a:custGeom>
            <a:avLst/>
            <a:gdLst>
              <a:gd name="textAreaLeft" fmla="*/ 0 w 6324480"/>
              <a:gd name="textAreaRight" fmla="*/ 6324840 w 6324480"/>
              <a:gd name="textAreaTop" fmla="*/ 0 h 3699360"/>
              <a:gd name="textAreaBottom" fmla="*/ 3699720 h 3699360"/>
            </a:gdLst>
            <a:ahLst/>
            <a:rect l="textAreaLeft" t="textAreaTop" r="textAreaRight" b="textAreaBottom"/>
            <a:pathLst>
              <a:path w="6324853" h="3699711">
                <a:moveTo>
                  <a:pt x="0" y="0"/>
                </a:moveTo>
                <a:lnTo>
                  <a:pt x="6324853" y="0"/>
                </a:lnTo>
                <a:lnTo>
                  <a:pt x="6324853" y="3699711"/>
                </a:lnTo>
                <a:lnTo>
                  <a:pt x="0" y="369971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Freeform 3"/>
          <p:cNvSpPr/>
          <p:nvPr/>
        </p:nvSpPr>
        <p:spPr>
          <a:xfrm flipH="1" rot="5400000">
            <a:off x="1093320" y="5712480"/>
            <a:ext cx="3059640" cy="6089040"/>
          </a:xfrm>
          <a:custGeom>
            <a:avLst/>
            <a:gdLst>
              <a:gd name="textAreaLeft" fmla="*/ -360 w 3059640"/>
              <a:gd name="textAreaRight" fmla="*/ 3059640 w 3059640"/>
              <a:gd name="textAreaTop" fmla="*/ 0 h 6089040"/>
              <a:gd name="textAreaBottom" fmla="*/ 6089400 h 6089040"/>
            </a:gdLst>
            <a:ahLst/>
            <a:rect l="textAreaLeft" t="textAreaTop" r="textAreaRight" b="textAreaBottom"/>
            <a:pathLst>
              <a:path w="3059971" h="6089457">
                <a:moveTo>
                  <a:pt x="3059971" y="0"/>
                </a:moveTo>
                <a:lnTo>
                  <a:pt x="0" y="0"/>
                </a:lnTo>
                <a:lnTo>
                  <a:pt x="0" y="6089457"/>
                </a:lnTo>
                <a:lnTo>
                  <a:pt x="3059971" y="6089457"/>
                </a:lnTo>
                <a:lnTo>
                  <a:pt x="3059971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Freeform 4"/>
          <p:cNvSpPr/>
          <p:nvPr/>
        </p:nvSpPr>
        <p:spPr>
          <a:xfrm>
            <a:off x="15726240" y="3845880"/>
            <a:ext cx="2561400" cy="6440760"/>
          </a:xfrm>
          <a:custGeom>
            <a:avLst/>
            <a:gdLst>
              <a:gd name="textAreaLeft" fmla="*/ 0 w 2561400"/>
              <a:gd name="textAreaRight" fmla="*/ 2561760 w 2561400"/>
              <a:gd name="textAreaTop" fmla="*/ 0 h 6440760"/>
              <a:gd name="textAreaBottom" fmla="*/ 6441120 h 6440760"/>
            </a:gdLst>
            <a:ahLst/>
            <a:rect l="textAreaLeft" t="textAreaTop" r="textAreaRight" b="textAreaBottom"/>
            <a:pathLst>
              <a:path w="2561640" h="6441183">
                <a:moveTo>
                  <a:pt x="0" y="0"/>
                </a:moveTo>
                <a:lnTo>
                  <a:pt x="2561640" y="0"/>
                </a:lnTo>
                <a:lnTo>
                  <a:pt x="2561640" y="6441183"/>
                </a:lnTo>
                <a:lnTo>
                  <a:pt x="0" y="644118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Freeform 5"/>
          <p:cNvSpPr/>
          <p:nvPr/>
        </p:nvSpPr>
        <p:spPr>
          <a:xfrm>
            <a:off x="2295360" y="3832560"/>
            <a:ext cx="3372840" cy="1612080"/>
          </a:xfrm>
          <a:custGeom>
            <a:avLst/>
            <a:gdLst>
              <a:gd name="textAreaLeft" fmla="*/ 0 w 3372840"/>
              <a:gd name="textAreaRight" fmla="*/ 3373200 w 3372840"/>
              <a:gd name="textAreaTop" fmla="*/ 0 h 1612080"/>
              <a:gd name="textAreaBottom" fmla="*/ 1612440 h 1612080"/>
            </a:gdLst>
            <a:ahLst/>
            <a:rect l="textAreaLeft" t="textAreaTop" r="textAreaRight" b="textAreaBottom"/>
            <a:pathLst>
              <a:path w="3373091" h="1612502">
                <a:moveTo>
                  <a:pt x="0" y="0"/>
                </a:moveTo>
                <a:lnTo>
                  <a:pt x="3373090" y="0"/>
                </a:lnTo>
                <a:lnTo>
                  <a:pt x="3373090" y="1612502"/>
                </a:lnTo>
                <a:lnTo>
                  <a:pt x="0" y="161250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Freeform 6"/>
          <p:cNvSpPr/>
          <p:nvPr/>
        </p:nvSpPr>
        <p:spPr>
          <a:xfrm>
            <a:off x="11761560" y="3363840"/>
            <a:ext cx="4536000" cy="1274400"/>
          </a:xfrm>
          <a:custGeom>
            <a:avLst/>
            <a:gdLst>
              <a:gd name="textAreaLeft" fmla="*/ 0 w 4536000"/>
              <a:gd name="textAreaRight" fmla="*/ 4536360 w 4536000"/>
              <a:gd name="textAreaTop" fmla="*/ 0 h 1274400"/>
              <a:gd name="textAreaBottom" fmla="*/ 1274760 h 1274400"/>
            </a:gdLst>
            <a:ahLst/>
            <a:rect l="textAreaLeft" t="textAreaTop" r="textAreaRight" b="textAreaBottom"/>
            <a:pathLst>
              <a:path w="4536331" h="1274916">
                <a:moveTo>
                  <a:pt x="0" y="0"/>
                </a:moveTo>
                <a:lnTo>
                  <a:pt x="4536330" y="0"/>
                </a:lnTo>
                <a:lnTo>
                  <a:pt x="4536330" y="1274916"/>
                </a:lnTo>
                <a:lnTo>
                  <a:pt x="0" y="127491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TextBox 7"/>
          <p:cNvSpPr/>
          <p:nvPr/>
        </p:nvSpPr>
        <p:spPr>
          <a:xfrm>
            <a:off x="2623680" y="682200"/>
            <a:ext cx="13386600" cy="142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1200"/>
              </a:lnSpc>
            </a:pPr>
            <a:r>
              <a:rPr b="0" lang="en-US" sz="8000" spc="-1" strike="noStrike">
                <a:solidFill>
                  <a:srgbClr val="000000"/>
                </a:solidFill>
                <a:latin typeface="Montserrat Heavy"/>
              </a:rPr>
              <a:t>ARB ARCHITECTURE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TextBox 8"/>
          <p:cNvSpPr/>
          <p:nvPr/>
        </p:nvSpPr>
        <p:spPr>
          <a:xfrm>
            <a:off x="0" y="2245320"/>
            <a:ext cx="8760960" cy="92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64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Montserrat Semi-Bold"/>
              </a:rPr>
              <a:t>Stride sizes si for i = 1, . . ., 3 for convolutional blocks ARB(2, si, c) can be calculated as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TextBox 9"/>
          <p:cNvSpPr/>
          <p:nvPr/>
        </p:nvSpPr>
        <p:spPr>
          <a:xfrm>
            <a:off x="9144000" y="2265120"/>
            <a:ext cx="876096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64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Montserrat Semi-Bold"/>
              </a:rPr>
              <a:t>Temporal sizes Ti for i = 0, . . ., 3 are calculated as 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TextBox 10"/>
          <p:cNvSpPr/>
          <p:nvPr/>
        </p:nvSpPr>
        <p:spPr>
          <a:xfrm>
            <a:off x="4374000" y="5658120"/>
            <a:ext cx="8760960" cy="184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64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Montserrat Semi-Bold"/>
              </a:rPr>
              <a:t>ARB(x, y, c) is “the Audio Residual Block”, where x is the stride size for the frequency dimension, y is the stride size for the temporal dimension, and c is the number of output channels.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roup 2"/>
          <p:cNvGrpSpPr/>
          <p:nvPr/>
        </p:nvGrpSpPr>
        <p:grpSpPr>
          <a:xfrm>
            <a:off x="14720760" y="-144720"/>
            <a:ext cx="3566880" cy="3862080"/>
            <a:chOff x="14720760" y="-144720"/>
            <a:chExt cx="3566880" cy="3862080"/>
          </a:xfrm>
        </p:grpSpPr>
        <p:sp>
          <p:nvSpPr>
            <p:cNvPr id="156" name="Freeform 3"/>
            <p:cNvSpPr/>
            <p:nvPr/>
          </p:nvSpPr>
          <p:spPr>
            <a:xfrm>
              <a:off x="14720760" y="0"/>
              <a:ext cx="3566880" cy="3717360"/>
            </a:xfrm>
            <a:custGeom>
              <a:avLst/>
              <a:gdLst>
                <a:gd name="textAreaLeft" fmla="*/ 0 w 3566880"/>
                <a:gd name="textAreaRight" fmla="*/ 3567240 w 3566880"/>
                <a:gd name="textAreaTop" fmla="*/ 0 h 3717360"/>
                <a:gd name="textAreaBottom" fmla="*/ 3717720 h 3717360"/>
              </a:gdLst>
              <a:ahLst/>
              <a:rect l="textAreaLeft" t="textAreaTop" r="textAreaRight" b="textAreaBottom"/>
              <a:pathLst>
                <a:path w="939552" h="979163">
                  <a:moveTo>
                    <a:pt x="0" y="0"/>
                  </a:moveTo>
                  <a:lnTo>
                    <a:pt x="939552" y="0"/>
                  </a:lnTo>
                  <a:lnTo>
                    <a:pt x="939552" y="979163"/>
                  </a:lnTo>
                  <a:lnTo>
                    <a:pt x="0" y="979163"/>
                  </a:lnTo>
                  <a:close/>
                </a:path>
              </a:pathLst>
            </a:custGeom>
            <a:solidFill>
              <a:srgbClr val="03989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7" name="TextBox 4"/>
            <p:cNvSpPr/>
            <p:nvPr/>
          </p:nvSpPr>
          <p:spPr>
            <a:xfrm>
              <a:off x="14720760" y="-144720"/>
              <a:ext cx="3566880" cy="3862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158" name="Freeform 5"/>
          <p:cNvSpPr/>
          <p:nvPr/>
        </p:nvSpPr>
        <p:spPr>
          <a:xfrm>
            <a:off x="0" y="4959000"/>
            <a:ext cx="1874880" cy="3667680"/>
          </a:xfrm>
          <a:custGeom>
            <a:avLst/>
            <a:gdLst>
              <a:gd name="textAreaLeft" fmla="*/ 0 w 1874880"/>
              <a:gd name="textAreaRight" fmla="*/ 1875240 w 1874880"/>
              <a:gd name="textAreaTop" fmla="*/ 0 h 3667680"/>
              <a:gd name="textAreaBottom" fmla="*/ 3668040 h 3667680"/>
            </a:gdLst>
            <a:ahLst/>
            <a:rect l="textAreaLeft" t="textAreaTop" r="textAreaRight" b="textAreaBottom"/>
            <a:pathLst>
              <a:path w="1875175" h="3667989">
                <a:moveTo>
                  <a:pt x="0" y="0"/>
                </a:moveTo>
                <a:lnTo>
                  <a:pt x="1875175" y="0"/>
                </a:lnTo>
                <a:lnTo>
                  <a:pt x="1875175" y="3667989"/>
                </a:lnTo>
                <a:lnTo>
                  <a:pt x="0" y="366798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Freeform 6"/>
          <p:cNvSpPr/>
          <p:nvPr/>
        </p:nvSpPr>
        <p:spPr>
          <a:xfrm>
            <a:off x="9401760" y="1086120"/>
            <a:ext cx="8148600" cy="7969680"/>
          </a:xfrm>
          <a:custGeom>
            <a:avLst/>
            <a:gdLst>
              <a:gd name="textAreaLeft" fmla="*/ 0 w 8148600"/>
              <a:gd name="textAreaRight" fmla="*/ 8148960 w 8148600"/>
              <a:gd name="textAreaTop" fmla="*/ 0 h 7969680"/>
              <a:gd name="textAreaBottom" fmla="*/ 7970040 h 7969680"/>
            </a:gdLst>
            <a:ahLst/>
            <a:rect l="textAreaLeft" t="textAreaTop" r="textAreaRight" b="textAreaBottom"/>
            <a:pathLst>
              <a:path w="8148812" h="7969875">
                <a:moveTo>
                  <a:pt x="0" y="0"/>
                </a:moveTo>
                <a:lnTo>
                  <a:pt x="8148812" y="0"/>
                </a:lnTo>
                <a:lnTo>
                  <a:pt x="8148812" y="7969875"/>
                </a:lnTo>
                <a:lnTo>
                  <a:pt x="0" y="796987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Freeform 7"/>
          <p:cNvSpPr/>
          <p:nvPr/>
        </p:nvSpPr>
        <p:spPr>
          <a:xfrm>
            <a:off x="726480" y="2710080"/>
            <a:ext cx="8674920" cy="5222880"/>
          </a:xfrm>
          <a:custGeom>
            <a:avLst/>
            <a:gdLst>
              <a:gd name="textAreaLeft" fmla="*/ 0 w 8674920"/>
              <a:gd name="textAreaRight" fmla="*/ 8675280 w 8674920"/>
              <a:gd name="textAreaTop" fmla="*/ 0 h 5222880"/>
              <a:gd name="textAreaBottom" fmla="*/ 5223240 h 5222880"/>
            </a:gdLst>
            <a:ahLst/>
            <a:rect l="textAreaLeft" t="textAreaTop" r="textAreaRight" b="textAreaBottom"/>
            <a:pathLst>
              <a:path w="8675324" h="5223082">
                <a:moveTo>
                  <a:pt x="0" y="0"/>
                </a:moveTo>
                <a:lnTo>
                  <a:pt x="8675324" y="0"/>
                </a:lnTo>
                <a:lnTo>
                  <a:pt x="8675324" y="5223082"/>
                </a:lnTo>
                <a:lnTo>
                  <a:pt x="0" y="522308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Freeform 8"/>
          <p:cNvSpPr/>
          <p:nvPr/>
        </p:nvSpPr>
        <p:spPr>
          <a:xfrm>
            <a:off x="1018080" y="8371080"/>
            <a:ext cx="8463960" cy="1253160"/>
          </a:xfrm>
          <a:custGeom>
            <a:avLst/>
            <a:gdLst>
              <a:gd name="textAreaLeft" fmla="*/ 0 w 8463960"/>
              <a:gd name="textAreaRight" fmla="*/ 8464320 w 8463960"/>
              <a:gd name="textAreaTop" fmla="*/ 0 h 1253160"/>
              <a:gd name="textAreaBottom" fmla="*/ 1253520 h 1253160"/>
            </a:gdLst>
            <a:ahLst/>
            <a:rect l="textAreaLeft" t="textAreaTop" r="textAreaRight" b="textAreaBottom"/>
            <a:pathLst>
              <a:path w="8464160" h="1253496">
                <a:moveTo>
                  <a:pt x="0" y="0"/>
                </a:moveTo>
                <a:lnTo>
                  <a:pt x="8464159" y="0"/>
                </a:lnTo>
                <a:lnTo>
                  <a:pt x="8464159" y="1253496"/>
                </a:lnTo>
                <a:lnTo>
                  <a:pt x="0" y="125349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TextBox 9"/>
          <p:cNvSpPr/>
          <p:nvPr/>
        </p:nvSpPr>
        <p:spPr>
          <a:xfrm>
            <a:off x="1098720" y="610560"/>
            <a:ext cx="8302680" cy="170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6718"/>
              </a:lnSpc>
            </a:pPr>
            <a:r>
              <a:rPr b="0" lang="en-US" sz="4800" spc="-1" strike="noStrike">
                <a:solidFill>
                  <a:srgbClr val="000000"/>
                </a:solidFill>
                <a:latin typeface="Montserrat Heavy"/>
              </a:rPr>
              <a:t> </a:t>
            </a:r>
            <a:r>
              <a:rPr b="0" lang="en-US" sz="4800" spc="-1" strike="noStrike">
                <a:solidFill>
                  <a:srgbClr val="000000"/>
                </a:solidFill>
                <a:latin typeface="Montserrat Heavy"/>
              </a:rPr>
              <a:t>AUDIO RESIDUAL BLOCK ARCHITECTURE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Freeform 2"/>
          <p:cNvSpPr/>
          <p:nvPr/>
        </p:nvSpPr>
        <p:spPr>
          <a:xfrm>
            <a:off x="3202200" y="6587280"/>
            <a:ext cx="2889720" cy="2860920"/>
          </a:xfrm>
          <a:custGeom>
            <a:avLst/>
            <a:gdLst>
              <a:gd name="textAreaLeft" fmla="*/ 0 w 2889720"/>
              <a:gd name="textAreaRight" fmla="*/ 2890080 w 2889720"/>
              <a:gd name="textAreaTop" fmla="*/ 0 h 2860920"/>
              <a:gd name="textAreaBottom" fmla="*/ 2861280 h 2860920"/>
            </a:gdLst>
            <a:ahLst/>
            <a:rect l="textAreaLeft" t="textAreaTop" r="textAreaRight" b="textAreaBottom"/>
            <a:pathLst>
              <a:path w="2890003" h="2861103">
                <a:moveTo>
                  <a:pt x="0" y="0"/>
                </a:moveTo>
                <a:lnTo>
                  <a:pt x="2890004" y="0"/>
                </a:lnTo>
                <a:lnTo>
                  <a:pt x="2890004" y="2861104"/>
                </a:lnTo>
                <a:lnTo>
                  <a:pt x="0" y="286110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Freeform 3"/>
          <p:cNvSpPr/>
          <p:nvPr/>
        </p:nvSpPr>
        <p:spPr>
          <a:xfrm>
            <a:off x="9973080" y="6587280"/>
            <a:ext cx="6324480" cy="3699360"/>
          </a:xfrm>
          <a:custGeom>
            <a:avLst/>
            <a:gdLst>
              <a:gd name="textAreaLeft" fmla="*/ 0 w 6324480"/>
              <a:gd name="textAreaRight" fmla="*/ 6324840 w 6324480"/>
              <a:gd name="textAreaTop" fmla="*/ 0 h 3699360"/>
              <a:gd name="textAreaBottom" fmla="*/ 3699720 h 3699360"/>
            </a:gdLst>
            <a:ahLst/>
            <a:rect l="textAreaLeft" t="textAreaTop" r="textAreaRight" b="textAreaBottom"/>
            <a:pathLst>
              <a:path w="6324853" h="3699711">
                <a:moveTo>
                  <a:pt x="0" y="0"/>
                </a:moveTo>
                <a:lnTo>
                  <a:pt x="6324853" y="0"/>
                </a:lnTo>
                <a:lnTo>
                  <a:pt x="6324853" y="3699711"/>
                </a:lnTo>
                <a:lnTo>
                  <a:pt x="0" y="369971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Freeform 4"/>
          <p:cNvSpPr/>
          <p:nvPr/>
        </p:nvSpPr>
        <p:spPr>
          <a:xfrm flipH="1" rot="5400000">
            <a:off x="1093320" y="5712480"/>
            <a:ext cx="3059640" cy="6089040"/>
          </a:xfrm>
          <a:custGeom>
            <a:avLst/>
            <a:gdLst>
              <a:gd name="textAreaLeft" fmla="*/ -360 w 3059640"/>
              <a:gd name="textAreaRight" fmla="*/ 3059640 w 3059640"/>
              <a:gd name="textAreaTop" fmla="*/ 0 h 6089040"/>
              <a:gd name="textAreaBottom" fmla="*/ 6089400 h 6089040"/>
            </a:gdLst>
            <a:ahLst/>
            <a:rect l="textAreaLeft" t="textAreaTop" r="textAreaRight" b="textAreaBottom"/>
            <a:pathLst>
              <a:path w="3059971" h="6089457">
                <a:moveTo>
                  <a:pt x="3059971" y="0"/>
                </a:moveTo>
                <a:lnTo>
                  <a:pt x="0" y="0"/>
                </a:lnTo>
                <a:lnTo>
                  <a:pt x="0" y="6089457"/>
                </a:lnTo>
                <a:lnTo>
                  <a:pt x="3059971" y="6089457"/>
                </a:lnTo>
                <a:lnTo>
                  <a:pt x="3059971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Freeform 5"/>
          <p:cNvSpPr/>
          <p:nvPr/>
        </p:nvSpPr>
        <p:spPr>
          <a:xfrm>
            <a:off x="15726240" y="3845880"/>
            <a:ext cx="2561400" cy="6440760"/>
          </a:xfrm>
          <a:custGeom>
            <a:avLst/>
            <a:gdLst>
              <a:gd name="textAreaLeft" fmla="*/ 0 w 2561400"/>
              <a:gd name="textAreaRight" fmla="*/ 2561760 w 2561400"/>
              <a:gd name="textAreaTop" fmla="*/ 0 h 6440760"/>
              <a:gd name="textAreaBottom" fmla="*/ 6441120 h 6440760"/>
            </a:gdLst>
            <a:ahLst/>
            <a:rect l="textAreaLeft" t="textAreaTop" r="textAreaRight" b="textAreaBottom"/>
            <a:pathLst>
              <a:path w="2561640" h="6441183">
                <a:moveTo>
                  <a:pt x="0" y="0"/>
                </a:moveTo>
                <a:lnTo>
                  <a:pt x="2561640" y="0"/>
                </a:lnTo>
                <a:lnTo>
                  <a:pt x="2561640" y="6441183"/>
                </a:lnTo>
                <a:lnTo>
                  <a:pt x="0" y="644118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Freeform 6"/>
          <p:cNvSpPr/>
          <p:nvPr/>
        </p:nvSpPr>
        <p:spPr>
          <a:xfrm>
            <a:off x="3750480" y="3845880"/>
            <a:ext cx="10786320" cy="5201280"/>
          </a:xfrm>
          <a:custGeom>
            <a:avLst/>
            <a:gdLst>
              <a:gd name="textAreaLeft" fmla="*/ 0 w 10786320"/>
              <a:gd name="textAreaRight" fmla="*/ 10786680 w 10786320"/>
              <a:gd name="textAreaTop" fmla="*/ 0 h 5201280"/>
              <a:gd name="textAreaBottom" fmla="*/ 5201640 h 5201280"/>
            </a:gdLst>
            <a:ahLst/>
            <a:rect l="textAreaLeft" t="textAreaTop" r="textAreaRight" b="textAreaBottom"/>
            <a:pathLst>
              <a:path w="10786811" h="5201677">
                <a:moveTo>
                  <a:pt x="0" y="0"/>
                </a:moveTo>
                <a:lnTo>
                  <a:pt x="10786812" y="0"/>
                </a:lnTo>
                <a:lnTo>
                  <a:pt x="10786812" y="5201677"/>
                </a:lnTo>
                <a:lnTo>
                  <a:pt x="0" y="520167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TextBox 7"/>
          <p:cNvSpPr/>
          <p:nvPr/>
        </p:nvSpPr>
        <p:spPr>
          <a:xfrm>
            <a:off x="4032720" y="519480"/>
            <a:ext cx="10222200" cy="284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1200"/>
              </a:lnSpc>
            </a:pPr>
            <a:r>
              <a:rPr b="0" lang="en-US" sz="8000" spc="-1" strike="noStrike">
                <a:solidFill>
                  <a:srgbClr val="000000"/>
                </a:solidFill>
                <a:latin typeface="Montserrat Heavy"/>
              </a:rPr>
              <a:t>ERANNS ARCHITECTURE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LibreOffice/24.2.4.2$Linux_X86_64 LibreOffice_project/420$Build-2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identifier>DAFwlEI3dao</dc:identifier>
  <dc:language>en-US</dc:language>
  <cp:lastModifiedBy/>
  <dcterms:modified xsi:type="dcterms:W3CDTF">2024-07-06T11:16:58Z</dcterms:modified>
  <cp:revision>3</cp:revision>
  <dc:subject/>
  <dc:title>Green And White Geometrical Learning From Home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